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1"/>
  </p:notesMasterIdLst>
  <p:handoutMasterIdLst>
    <p:handoutMasterId r:id="rId22"/>
  </p:handoutMasterIdLst>
  <p:sldIdLst>
    <p:sldId id="256" r:id="rId2"/>
    <p:sldId id="368" r:id="rId3"/>
    <p:sldId id="391" r:id="rId4"/>
    <p:sldId id="630" r:id="rId5"/>
    <p:sldId id="656" r:id="rId6"/>
    <p:sldId id="633" r:id="rId7"/>
    <p:sldId id="673" r:id="rId8"/>
    <p:sldId id="661" r:id="rId9"/>
    <p:sldId id="670" r:id="rId10"/>
    <p:sldId id="666" r:id="rId11"/>
    <p:sldId id="671" r:id="rId12"/>
    <p:sldId id="631" r:id="rId13"/>
    <p:sldId id="674" r:id="rId14"/>
    <p:sldId id="678" r:id="rId15"/>
    <p:sldId id="667" r:id="rId16"/>
    <p:sldId id="675" r:id="rId17"/>
    <p:sldId id="676" r:id="rId18"/>
    <p:sldId id="680" r:id="rId19"/>
    <p:sldId id="677" r:id="rId20"/>
  </p:sldIdLst>
  <p:sldSz cx="6858000" cy="9906000" type="A4"/>
  <p:notesSz cx="9290050" cy="7004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2206" userDrawn="1">
          <p15:clr>
            <a:srgbClr val="A4A3A4"/>
          </p15:clr>
        </p15:guide>
        <p15:guide id="2" pos="292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2FFD"/>
    <a:srgbClr val="060FBA"/>
    <a:srgbClr val="00FF00"/>
    <a:srgbClr val="C0413E"/>
    <a:srgbClr val="9C6262"/>
    <a:srgbClr val="466D88"/>
    <a:srgbClr val="8B8EFD"/>
    <a:srgbClr val="FF8989"/>
    <a:srgbClr val="FF99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3" autoAdjust="0"/>
    <p:restoredTop sz="94421" autoAdjust="0"/>
  </p:normalViewPr>
  <p:slideViewPr>
    <p:cSldViewPr>
      <p:cViewPr varScale="1">
        <p:scale>
          <a:sx n="53" d="100"/>
          <a:sy n="53" d="100"/>
        </p:scale>
        <p:origin x="2370" y="90"/>
      </p:cViewPr>
      <p:guideLst>
        <p:guide orient="horz" pos="3120"/>
        <p:guide pos="216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1944" y="-84"/>
      </p:cViewPr>
      <p:guideLst>
        <p:guide orient="horz" pos="2206"/>
        <p:guide pos="292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026242" cy="350557"/>
          </a:xfrm>
          <a:prstGeom prst="rect">
            <a:avLst/>
          </a:prstGeom>
        </p:spPr>
        <p:txBody>
          <a:bodyPr vert="horz" lIns="90335" tIns="45168" rIns="90335" bIns="45168" rtlCol="0"/>
          <a:lstStyle>
            <a:lvl1pPr algn="l">
              <a:defRPr sz="1200"/>
            </a:lvl1pPr>
          </a:lstStyle>
          <a:p>
            <a:endParaRPr lang="en-US" dirty="0"/>
          </a:p>
        </p:txBody>
      </p:sp>
      <p:sp>
        <p:nvSpPr>
          <p:cNvPr id="3" name="Date Placeholder 2"/>
          <p:cNvSpPr>
            <a:spLocks noGrp="1"/>
          </p:cNvSpPr>
          <p:nvPr>
            <p:ph type="dt" sz="quarter" idx="1"/>
          </p:nvPr>
        </p:nvSpPr>
        <p:spPr>
          <a:xfrm>
            <a:off x="5261733" y="1"/>
            <a:ext cx="4026242" cy="350557"/>
          </a:xfrm>
          <a:prstGeom prst="rect">
            <a:avLst/>
          </a:prstGeom>
        </p:spPr>
        <p:txBody>
          <a:bodyPr vert="horz" lIns="90335" tIns="45168" rIns="90335" bIns="45168" rtlCol="0"/>
          <a:lstStyle>
            <a:lvl1pPr algn="r">
              <a:defRPr sz="1200"/>
            </a:lvl1pPr>
          </a:lstStyle>
          <a:p>
            <a:fld id="{5D0D2322-ACE8-442F-BB0E-76B24AFA394D}" type="datetimeFigureOut">
              <a:rPr lang="en-US" smtClean="0"/>
              <a:t>11/13/2023</a:t>
            </a:fld>
            <a:endParaRPr lang="en-US" dirty="0"/>
          </a:p>
        </p:txBody>
      </p:sp>
      <p:sp>
        <p:nvSpPr>
          <p:cNvPr id="4" name="Footer Placeholder 3"/>
          <p:cNvSpPr>
            <a:spLocks noGrp="1"/>
          </p:cNvSpPr>
          <p:nvPr>
            <p:ph type="ftr" sz="quarter" idx="2"/>
          </p:nvPr>
        </p:nvSpPr>
        <p:spPr>
          <a:xfrm>
            <a:off x="2" y="6652308"/>
            <a:ext cx="4026242" cy="350557"/>
          </a:xfrm>
          <a:prstGeom prst="rect">
            <a:avLst/>
          </a:prstGeom>
        </p:spPr>
        <p:txBody>
          <a:bodyPr vert="horz" lIns="90335" tIns="45168" rIns="90335" bIns="451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1733" y="6652308"/>
            <a:ext cx="4026242" cy="350557"/>
          </a:xfrm>
          <a:prstGeom prst="rect">
            <a:avLst/>
          </a:prstGeom>
        </p:spPr>
        <p:txBody>
          <a:bodyPr vert="horz" lIns="90335" tIns="45168" rIns="90335" bIns="45168" rtlCol="0" anchor="b"/>
          <a:lstStyle>
            <a:lvl1pPr algn="r">
              <a:defRPr sz="1200"/>
            </a:lvl1pPr>
          </a:lstStyle>
          <a:p>
            <a:fld id="{0567595C-858C-4686-B5BF-5CF8842AB9C4}" type="slidenum">
              <a:rPr lang="en-US" smtClean="0"/>
              <a:t>‹#›</a:t>
            </a:fld>
            <a:endParaRPr lang="en-US" dirty="0"/>
          </a:p>
        </p:txBody>
      </p:sp>
    </p:spTree>
    <p:extLst>
      <p:ext uri="{BB962C8B-B14F-4D97-AF65-F5344CB8AC3E}">
        <p14:creationId xmlns:p14="http://schemas.microsoft.com/office/powerpoint/2010/main" val="3377511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4025688" cy="350203"/>
          </a:xfrm>
          <a:prstGeom prst="rect">
            <a:avLst/>
          </a:prstGeom>
        </p:spPr>
        <p:txBody>
          <a:bodyPr vert="horz" lIns="98214" tIns="49109" rIns="98214" bIns="49109" rtlCol="0"/>
          <a:lstStyle>
            <a:lvl1pPr algn="l">
              <a:defRPr sz="1400"/>
            </a:lvl1pPr>
          </a:lstStyle>
          <a:p>
            <a:endParaRPr lang="en-US" dirty="0"/>
          </a:p>
        </p:txBody>
      </p:sp>
      <p:sp>
        <p:nvSpPr>
          <p:cNvPr id="3" name="Date Placeholder 2"/>
          <p:cNvSpPr>
            <a:spLocks noGrp="1"/>
          </p:cNvSpPr>
          <p:nvPr>
            <p:ph type="dt" idx="1"/>
          </p:nvPr>
        </p:nvSpPr>
        <p:spPr>
          <a:xfrm>
            <a:off x="5262216" y="3"/>
            <a:ext cx="4025688" cy="350203"/>
          </a:xfrm>
          <a:prstGeom prst="rect">
            <a:avLst/>
          </a:prstGeom>
        </p:spPr>
        <p:txBody>
          <a:bodyPr vert="horz" lIns="98214" tIns="49109" rIns="98214" bIns="49109" rtlCol="0"/>
          <a:lstStyle>
            <a:lvl1pPr algn="r">
              <a:defRPr sz="1400"/>
            </a:lvl1pPr>
          </a:lstStyle>
          <a:p>
            <a:fld id="{12BBC879-BD70-4BA6-83D5-23354005CDF1}" type="datetimeFigureOut">
              <a:rPr lang="en-US" smtClean="0"/>
              <a:pPr/>
              <a:t>11/13/2023</a:t>
            </a:fld>
            <a:endParaRPr lang="en-US" dirty="0"/>
          </a:p>
        </p:txBody>
      </p:sp>
      <p:sp>
        <p:nvSpPr>
          <p:cNvPr id="4" name="Slide Image Placeholder 3"/>
          <p:cNvSpPr>
            <a:spLocks noGrp="1" noRot="1" noChangeAspect="1"/>
          </p:cNvSpPr>
          <p:nvPr>
            <p:ph type="sldImg" idx="2"/>
          </p:nvPr>
        </p:nvSpPr>
        <p:spPr>
          <a:xfrm>
            <a:off x="3736975" y="527050"/>
            <a:ext cx="1816100" cy="2622550"/>
          </a:xfrm>
          <a:prstGeom prst="rect">
            <a:avLst/>
          </a:prstGeom>
          <a:noFill/>
          <a:ln w="12700">
            <a:solidFill>
              <a:prstClr val="black"/>
            </a:solidFill>
          </a:ln>
        </p:spPr>
        <p:txBody>
          <a:bodyPr vert="horz" lIns="98214" tIns="49109" rIns="98214" bIns="49109" rtlCol="0" anchor="ctr"/>
          <a:lstStyle/>
          <a:p>
            <a:endParaRPr lang="en-US" dirty="0"/>
          </a:p>
        </p:txBody>
      </p:sp>
      <p:sp>
        <p:nvSpPr>
          <p:cNvPr id="5" name="Notes Placeholder 4"/>
          <p:cNvSpPr>
            <a:spLocks noGrp="1"/>
          </p:cNvSpPr>
          <p:nvPr>
            <p:ph type="body" sz="quarter" idx="3"/>
          </p:nvPr>
        </p:nvSpPr>
        <p:spPr>
          <a:xfrm>
            <a:off x="929005" y="3326925"/>
            <a:ext cx="7432040" cy="3151823"/>
          </a:xfrm>
          <a:prstGeom prst="rect">
            <a:avLst/>
          </a:prstGeom>
        </p:spPr>
        <p:txBody>
          <a:bodyPr vert="horz" lIns="98214" tIns="49109" rIns="98214" bIns="491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6652633"/>
            <a:ext cx="4025688" cy="350203"/>
          </a:xfrm>
          <a:prstGeom prst="rect">
            <a:avLst/>
          </a:prstGeom>
        </p:spPr>
        <p:txBody>
          <a:bodyPr vert="horz" lIns="98214" tIns="49109" rIns="98214" bIns="49109" rtlCol="0" anchor="b"/>
          <a:lstStyle>
            <a:lvl1pPr algn="l">
              <a:defRPr sz="1400"/>
            </a:lvl1pPr>
          </a:lstStyle>
          <a:p>
            <a:endParaRPr lang="en-US" dirty="0"/>
          </a:p>
        </p:txBody>
      </p:sp>
      <p:sp>
        <p:nvSpPr>
          <p:cNvPr id="7" name="Slide Number Placeholder 6"/>
          <p:cNvSpPr>
            <a:spLocks noGrp="1"/>
          </p:cNvSpPr>
          <p:nvPr>
            <p:ph type="sldNum" sz="quarter" idx="5"/>
          </p:nvPr>
        </p:nvSpPr>
        <p:spPr>
          <a:xfrm>
            <a:off x="5262216" y="6652633"/>
            <a:ext cx="4025688" cy="350203"/>
          </a:xfrm>
          <a:prstGeom prst="rect">
            <a:avLst/>
          </a:prstGeom>
        </p:spPr>
        <p:txBody>
          <a:bodyPr vert="horz" lIns="98214" tIns="49109" rIns="98214" bIns="49109" rtlCol="0" anchor="b"/>
          <a:lstStyle>
            <a:lvl1pPr algn="r">
              <a:defRPr sz="1400"/>
            </a:lvl1pPr>
          </a:lstStyle>
          <a:p>
            <a:fld id="{7F3B546B-2B53-4B3D-89BE-08201DB76455}" type="slidenum">
              <a:rPr lang="en-US" smtClean="0"/>
              <a:pPr/>
              <a:t>‹#›</a:t>
            </a:fld>
            <a:endParaRPr lang="en-US" dirty="0"/>
          </a:p>
        </p:txBody>
      </p:sp>
    </p:spTree>
    <p:extLst>
      <p:ext uri="{BB962C8B-B14F-4D97-AF65-F5344CB8AC3E}">
        <p14:creationId xmlns:p14="http://schemas.microsoft.com/office/powerpoint/2010/main" val="2474936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3B546B-2B53-4B3D-89BE-08201DB76455}" type="slidenum">
              <a:rPr lang="en-US" smtClean="0"/>
              <a:pPr/>
              <a:t>0</a:t>
            </a:fld>
            <a:endParaRPr lang="en-US" dirty="0"/>
          </a:p>
        </p:txBody>
      </p:sp>
    </p:spTree>
    <p:extLst>
      <p:ext uri="{BB962C8B-B14F-4D97-AF65-F5344CB8AC3E}">
        <p14:creationId xmlns:p14="http://schemas.microsoft.com/office/powerpoint/2010/main" val="324456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3B546B-2B53-4B3D-89BE-08201DB76455}" type="slidenum">
              <a:rPr lang="en-US" smtClean="0"/>
              <a:pPr/>
              <a:t>9</a:t>
            </a:fld>
            <a:endParaRPr lang="en-US" dirty="0"/>
          </a:p>
        </p:txBody>
      </p:sp>
    </p:spTree>
    <p:extLst>
      <p:ext uri="{BB962C8B-B14F-4D97-AF65-F5344CB8AC3E}">
        <p14:creationId xmlns:p14="http://schemas.microsoft.com/office/powerpoint/2010/main" val="371060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3B546B-2B53-4B3D-89BE-08201DB76455}" type="slidenum">
              <a:rPr lang="en-US" smtClean="0"/>
              <a:pPr/>
              <a:t>10</a:t>
            </a:fld>
            <a:endParaRPr lang="en-US" dirty="0"/>
          </a:p>
        </p:txBody>
      </p:sp>
    </p:spTree>
    <p:extLst>
      <p:ext uri="{BB962C8B-B14F-4D97-AF65-F5344CB8AC3E}">
        <p14:creationId xmlns:p14="http://schemas.microsoft.com/office/powerpoint/2010/main" val="1016256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3B546B-2B53-4B3D-89BE-08201DB76455}" type="slidenum">
              <a:rPr lang="en-US" smtClean="0"/>
              <a:pPr/>
              <a:t>11</a:t>
            </a:fld>
            <a:endParaRPr lang="en-US" dirty="0"/>
          </a:p>
        </p:txBody>
      </p:sp>
    </p:spTree>
    <p:extLst>
      <p:ext uri="{BB962C8B-B14F-4D97-AF65-F5344CB8AC3E}">
        <p14:creationId xmlns:p14="http://schemas.microsoft.com/office/powerpoint/2010/main" val="476314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3B546B-2B53-4B3D-89BE-08201DB76455}" type="slidenum">
              <a:rPr lang="en-US" smtClean="0"/>
              <a:pPr/>
              <a:t>12</a:t>
            </a:fld>
            <a:endParaRPr lang="en-US" dirty="0"/>
          </a:p>
        </p:txBody>
      </p:sp>
    </p:spTree>
    <p:extLst>
      <p:ext uri="{BB962C8B-B14F-4D97-AF65-F5344CB8AC3E}">
        <p14:creationId xmlns:p14="http://schemas.microsoft.com/office/powerpoint/2010/main" val="1058727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3B546B-2B53-4B3D-89BE-08201DB76455}" type="slidenum">
              <a:rPr lang="en-US" smtClean="0"/>
              <a:pPr/>
              <a:t>13</a:t>
            </a:fld>
            <a:endParaRPr lang="en-US" dirty="0"/>
          </a:p>
        </p:txBody>
      </p:sp>
    </p:spTree>
    <p:extLst>
      <p:ext uri="{BB962C8B-B14F-4D97-AF65-F5344CB8AC3E}">
        <p14:creationId xmlns:p14="http://schemas.microsoft.com/office/powerpoint/2010/main" val="185569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3B546B-2B53-4B3D-89BE-08201DB76455}" type="slidenum">
              <a:rPr lang="en-US" smtClean="0"/>
              <a:pPr/>
              <a:t>14</a:t>
            </a:fld>
            <a:endParaRPr lang="en-US" dirty="0"/>
          </a:p>
        </p:txBody>
      </p:sp>
    </p:spTree>
    <p:extLst>
      <p:ext uri="{BB962C8B-B14F-4D97-AF65-F5344CB8AC3E}">
        <p14:creationId xmlns:p14="http://schemas.microsoft.com/office/powerpoint/2010/main" val="2224799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3B546B-2B53-4B3D-89BE-08201DB76455}" type="slidenum">
              <a:rPr lang="en-US" smtClean="0"/>
              <a:pPr/>
              <a:t>15</a:t>
            </a:fld>
            <a:endParaRPr lang="en-US" dirty="0"/>
          </a:p>
        </p:txBody>
      </p:sp>
    </p:spTree>
    <p:extLst>
      <p:ext uri="{BB962C8B-B14F-4D97-AF65-F5344CB8AC3E}">
        <p14:creationId xmlns:p14="http://schemas.microsoft.com/office/powerpoint/2010/main" val="4192594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3B546B-2B53-4B3D-89BE-08201DB76455}" type="slidenum">
              <a:rPr lang="en-US" smtClean="0"/>
              <a:pPr/>
              <a:t>16</a:t>
            </a:fld>
            <a:endParaRPr lang="en-US" dirty="0"/>
          </a:p>
        </p:txBody>
      </p:sp>
    </p:spTree>
    <p:extLst>
      <p:ext uri="{BB962C8B-B14F-4D97-AF65-F5344CB8AC3E}">
        <p14:creationId xmlns:p14="http://schemas.microsoft.com/office/powerpoint/2010/main" val="631799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3B546B-2B53-4B3D-89BE-08201DB76455}" type="slidenum">
              <a:rPr lang="en-US" smtClean="0"/>
              <a:pPr/>
              <a:t>17</a:t>
            </a:fld>
            <a:endParaRPr lang="en-US" dirty="0"/>
          </a:p>
        </p:txBody>
      </p:sp>
    </p:spTree>
    <p:extLst>
      <p:ext uri="{BB962C8B-B14F-4D97-AF65-F5344CB8AC3E}">
        <p14:creationId xmlns:p14="http://schemas.microsoft.com/office/powerpoint/2010/main" val="2545291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3B546B-2B53-4B3D-89BE-08201DB76455}" type="slidenum">
              <a:rPr lang="en-US" smtClean="0"/>
              <a:pPr/>
              <a:t>18</a:t>
            </a:fld>
            <a:endParaRPr lang="en-US" dirty="0"/>
          </a:p>
        </p:txBody>
      </p:sp>
    </p:spTree>
    <p:extLst>
      <p:ext uri="{BB962C8B-B14F-4D97-AF65-F5344CB8AC3E}">
        <p14:creationId xmlns:p14="http://schemas.microsoft.com/office/powerpoint/2010/main" val="2168092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3B546B-2B53-4B3D-89BE-08201DB76455}" type="slidenum">
              <a:rPr lang="en-US" smtClean="0"/>
              <a:pPr/>
              <a:t>1</a:t>
            </a:fld>
            <a:endParaRPr lang="en-US" dirty="0"/>
          </a:p>
        </p:txBody>
      </p:sp>
    </p:spTree>
    <p:extLst>
      <p:ext uri="{BB962C8B-B14F-4D97-AF65-F5344CB8AC3E}">
        <p14:creationId xmlns:p14="http://schemas.microsoft.com/office/powerpoint/2010/main" val="1605867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3B546B-2B53-4B3D-89BE-08201DB76455}" type="slidenum">
              <a:rPr lang="en-US" smtClean="0"/>
              <a:pPr/>
              <a:t>2</a:t>
            </a:fld>
            <a:endParaRPr lang="en-US" dirty="0"/>
          </a:p>
        </p:txBody>
      </p:sp>
    </p:spTree>
    <p:extLst>
      <p:ext uri="{BB962C8B-B14F-4D97-AF65-F5344CB8AC3E}">
        <p14:creationId xmlns:p14="http://schemas.microsoft.com/office/powerpoint/2010/main" val="1950688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3B546B-2B53-4B3D-89BE-08201DB76455}" type="slidenum">
              <a:rPr lang="en-US" smtClean="0"/>
              <a:pPr/>
              <a:t>3</a:t>
            </a:fld>
            <a:endParaRPr lang="en-US" dirty="0"/>
          </a:p>
        </p:txBody>
      </p:sp>
    </p:spTree>
    <p:extLst>
      <p:ext uri="{BB962C8B-B14F-4D97-AF65-F5344CB8AC3E}">
        <p14:creationId xmlns:p14="http://schemas.microsoft.com/office/powerpoint/2010/main" val="768608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3B546B-2B53-4B3D-89BE-08201DB76455}" type="slidenum">
              <a:rPr lang="en-US" smtClean="0"/>
              <a:pPr/>
              <a:t>4</a:t>
            </a:fld>
            <a:endParaRPr lang="en-US" dirty="0"/>
          </a:p>
        </p:txBody>
      </p:sp>
    </p:spTree>
    <p:extLst>
      <p:ext uri="{BB962C8B-B14F-4D97-AF65-F5344CB8AC3E}">
        <p14:creationId xmlns:p14="http://schemas.microsoft.com/office/powerpoint/2010/main" val="3643756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3B546B-2B53-4B3D-89BE-08201DB76455}" type="slidenum">
              <a:rPr lang="en-US" smtClean="0"/>
              <a:pPr/>
              <a:t>5</a:t>
            </a:fld>
            <a:endParaRPr lang="en-US" dirty="0"/>
          </a:p>
        </p:txBody>
      </p:sp>
    </p:spTree>
    <p:extLst>
      <p:ext uri="{BB962C8B-B14F-4D97-AF65-F5344CB8AC3E}">
        <p14:creationId xmlns:p14="http://schemas.microsoft.com/office/powerpoint/2010/main" val="3179217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3B546B-2B53-4B3D-89BE-08201DB76455}" type="slidenum">
              <a:rPr lang="en-US" smtClean="0"/>
              <a:pPr/>
              <a:t>6</a:t>
            </a:fld>
            <a:endParaRPr lang="en-US" dirty="0"/>
          </a:p>
        </p:txBody>
      </p:sp>
    </p:spTree>
    <p:extLst>
      <p:ext uri="{BB962C8B-B14F-4D97-AF65-F5344CB8AC3E}">
        <p14:creationId xmlns:p14="http://schemas.microsoft.com/office/powerpoint/2010/main" val="1661670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3B546B-2B53-4B3D-89BE-08201DB76455}" type="slidenum">
              <a:rPr lang="en-US" smtClean="0"/>
              <a:pPr/>
              <a:t>7</a:t>
            </a:fld>
            <a:endParaRPr lang="en-US" dirty="0"/>
          </a:p>
        </p:txBody>
      </p:sp>
    </p:spTree>
    <p:extLst>
      <p:ext uri="{BB962C8B-B14F-4D97-AF65-F5344CB8AC3E}">
        <p14:creationId xmlns:p14="http://schemas.microsoft.com/office/powerpoint/2010/main" val="3284539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3B546B-2B53-4B3D-89BE-08201DB76455}" type="slidenum">
              <a:rPr lang="en-US" smtClean="0"/>
              <a:pPr/>
              <a:t>8</a:t>
            </a:fld>
            <a:endParaRPr lang="en-US" dirty="0"/>
          </a:p>
        </p:txBody>
      </p:sp>
    </p:spTree>
    <p:extLst>
      <p:ext uri="{BB962C8B-B14F-4D97-AF65-F5344CB8AC3E}">
        <p14:creationId xmlns:p14="http://schemas.microsoft.com/office/powerpoint/2010/main" val="3830245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304800" y="152400"/>
            <a:ext cx="6400800" cy="9448800"/>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lumMod val="85000"/>
                  <a:lumOff val="15000"/>
                </a:schemeClr>
              </a:solidFill>
            </a:endParaRPr>
          </a:p>
        </p:txBody>
      </p:sp>
      <p:sp>
        <p:nvSpPr>
          <p:cNvPr id="3" name="Slide Number Placeholder 5">
            <a:extLst>
              <a:ext uri="{FF2B5EF4-FFF2-40B4-BE49-F238E27FC236}">
                <a16:creationId xmlns:a16="http://schemas.microsoft.com/office/drawing/2014/main" id="{183310C8-3D19-437F-B08F-A2C7518F7ADA}"/>
              </a:ext>
            </a:extLst>
          </p:cNvPr>
          <p:cNvSpPr txBox="1">
            <a:spLocks/>
          </p:cNvSpPr>
          <p:nvPr userDrawn="1"/>
        </p:nvSpPr>
        <p:spPr>
          <a:xfrm>
            <a:off x="5562600" y="938150"/>
            <a:ext cx="753605" cy="375003"/>
          </a:xfrm>
          <a:prstGeom prst="rect">
            <a:avLst/>
          </a:prstGeom>
        </p:spPr>
        <p:txBody>
          <a:bodyPr/>
          <a:lstStyle>
            <a:lvl1pPr algn="ctr">
              <a:defRPr sz="1600" b="1">
                <a:solidFill>
                  <a:schemeClr val="bg1"/>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F48D7C-0EFA-491B-AEC6-8A545F0A352C}" type="slidenum">
              <a:rPr kumimoji="0" lang="en-US" sz="1200" b="1" i="0" u="none" strike="noStrike" kern="1200" cap="none" spc="0" normalizeH="0" baseline="0" noProof="0" smtClean="0">
                <a:ln>
                  <a:noFill/>
                </a:ln>
                <a:solidFill>
                  <a:schemeClr val="bg1"/>
                </a:solidFill>
                <a:effectLst/>
                <a:uLnTx/>
                <a:uFillTx/>
                <a:latin typeface="Trebuchet MS"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bg1"/>
              </a:solidFill>
              <a:effectLst/>
              <a:uLnTx/>
              <a:uFillTx/>
              <a:latin typeface="Trebuchet MS" pitchFamily="34" charset="0"/>
              <a:ea typeface="+mn-ea"/>
              <a:cs typeface="Arial" pitchFamily="34" charset="0"/>
            </a:endParaRPr>
          </a:p>
        </p:txBody>
      </p:sp>
      <p:sp>
        <p:nvSpPr>
          <p:cNvPr id="2" name="Slide Number Placeholder 5">
            <a:extLst>
              <a:ext uri="{FF2B5EF4-FFF2-40B4-BE49-F238E27FC236}">
                <a16:creationId xmlns:a16="http://schemas.microsoft.com/office/drawing/2014/main" id="{1D464DE5-9083-D7F2-12A4-B231D02BBE9E}"/>
              </a:ext>
            </a:extLst>
          </p:cNvPr>
          <p:cNvSpPr txBox="1">
            <a:spLocks/>
          </p:cNvSpPr>
          <p:nvPr userDrawn="1"/>
        </p:nvSpPr>
        <p:spPr>
          <a:xfrm>
            <a:off x="5334000" y="938150"/>
            <a:ext cx="982205" cy="375003"/>
          </a:xfrm>
          <a:prstGeom prst="rect">
            <a:avLst/>
          </a:prstGeom>
        </p:spPr>
        <p:txBody>
          <a:bodyPr/>
          <a:lstStyle>
            <a:lvl1pPr algn="ctr">
              <a:defRPr sz="1600" b="1">
                <a:solidFill>
                  <a:schemeClr val="bg1"/>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Nova" panose="020B0504020202020204" pitchFamily="34" charset="0"/>
                <a:ea typeface="+mn-ea"/>
                <a:cs typeface="Arial" pitchFamily="34" charset="0"/>
              </a:rPr>
              <a:t> Page </a:t>
            </a:r>
            <a:fld id="{F0F48D7C-0EFA-491B-AEC6-8A545F0A352C}" type="slidenum">
              <a:rPr kumimoji="0" lang="en-US" sz="1200" b="1" i="0" u="none" strike="noStrike" kern="1200" cap="none" spc="0" normalizeH="0" baseline="0" noProof="0" smtClean="0">
                <a:ln>
                  <a:noFill/>
                </a:ln>
                <a:solidFill>
                  <a:schemeClr val="bg1"/>
                </a:solidFill>
                <a:effectLst/>
                <a:uLnTx/>
                <a:uFillTx/>
                <a:latin typeface="Arial Nova" panose="020B0504020202020204"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itchFamily="34" charset="0"/>
            </a:endParaRPr>
          </a:p>
        </p:txBody>
      </p:sp>
      <p:sp>
        <p:nvSpPr>
          <p:cNvPr id="4" name="TextBox 3">
            <a:extLst>
              <a:ext uri="{FF2B5EF4-FFF2-40B4-BE49-F238E27FC236}">
                <a16:creationId xmlns:a16="http://schemas.microsoft.com/office/drawing/2014/main" id="{9F5EEDA8-00BB-1AEF-E3B2-648EB9E2EC54}"/>
              </a:ext>
            </a:extLst>
          </p:cNvPr>
          <p:cNvSpPr txBox="1"/>
          <p:nvPr userDrawn="1"/>
        </p:nvSpPr>
        <p:spPr>
          <a:xfrm>
            <a:off x="457200" y="304800"/>
            <a:ext cx="5867400" cy="276999"/>
          </a:xfrm>
          <a:prstGeom prst="rect">
            <a:avLst/>
          </a:prstGeom>
          <a:noFill/>
        </p:spPr>
        <p:txBody>
          <a:bodyPr wrap="square" rtlCol="0">
            <a:spAutoFit/>
          </a:bodyPr>
          <a:lstStyle/>
          <a:p>
            <a:pPr algn="r"/>
            <a:r>
              <a:rPr lang="en-US" sz="1200" b="1" dirty="0">
                <a:solidFill>
                  <a:schemeClr val="bg1"/>
                </a:solidFill>
                <a:latin typeface="Daytona" panose="020B0604030500040204" pitchFamily="34" charset="0"/>
                <a:cs typeface="Arial" pitchFamily="34" charset="0"/>
              </a:rPr>
              <a:t>Porphyry footprint modeling</a:t>
            </a:r>
          </a:p>
        </p:txBody>
      </p:sp>
      <p:sp>
        <p:nvSpPr>
          <p:cNvPr id="5" name="TextBox 4">
            <a:extLst>
              <a:ext uri="{FF2B5EF4-FFF2-40B4-BE49-F238E27FC236}">
                <a16:creationId xmlns:a16="http://schemas.microsoft.com/office/drawing/2014/main" id="{06C2E89E-99BF-B61E-764B-62B2D70B054F}"/>
              </a:ext>
            </a:extLst>
          </p:cNvPr>
          <p:cNvSpPr txBox="1"/>
          <p:nvPr userDrawn="1"/>
        </p:nvSpPr>
        <p:spPr>
          <a:xfrm>
            <a:off x="533400" y="526475"/>
            <a:ext cx="5791200" cy="276999"/>
          </a:xfrm>
          <a:prstGeom prst="rect">
            <a:avLst/>
          </a:prstGeom>
          <a:noFill/>
        </p:spPr>
        <p:txBody>
          <a:bodyPr wrap="square" rtlCol="0">
            <a:spAutoFit/>
          </a:bodyPr>
          <a:lstStyle/>
          <a:p>
            <a:pPr algn="r"/>
            <a:r>
              <a:rPr lang="en-US" sz="1200" b="1" dirty="0" err="1">
                <a:solidFill>
                  <a:schemeClr val="bg1"/>
                </a:solidFill>
                <a:latin typeface="Daytona" panose="020B0604030500040204" pitchFamily="34" charset="0"/>
                <a:cs typeface="Arial" pitchFamily="34" charset="0"/>
              </a:rPr>
              <a:t>Stavely</a:t>
            </a:r>
            <a:r>
              <a:rPr lang="en-US" sz="1200" b="1" dirty="0">
                <a:solidFill>
                  <a:schemeClr val="bg1"/>
                </a:solidFill>
                <a:latin typeface="Daytona" panose="020B0604030500040204" pitchFamily="34" charset="0"/>
                <a:cs typeface="Arial" pitchFamily="34" charset="0"/>
              </a:rPr>
              <a:t>, Victoria</a:t>
            </a:r>
          </a:p>
        </p:txBody>
      </p:sp>
      <p:sp>
        <p:nvSpPr>
          <p:cNvPr id="6" name="TextBox 5">
            <a:extLst>
              <a:ext uri="{FF2B5EF4-FFF2-40B4-BE49-F238E27FC236}">
                <a16:creationId xmlns:a16="http://schemas.microsoft.com/office/drawing/2014/main" id="{C8278B92-EABB-1C68-C1B1-77F99936E57C}"/>
              </a:ext>
            </a:extLst>
          </p:cNvPr>
          <p:cNvSpPr txBox="1"/>
          <p:nvPr userDrawn="1"/>
        </p:nvSpPr>
        <p:spPr>
          <a:xfrm>
            <a:off x="533400" y="748150"/>
            <a:ext cx="5791200" cy="276999"/>
          </a:xfrm>
          <a:prstGeom prst="rect">
            <a:avLst/>
          </a:prstGeom>
          <a:noFill/>
        </p:spPr>
        <p:txBody>
          <a:bodyPr wrap="square" rtlCol="0">
            <a:spAutoFit/>
          </a:bodyPr>
          <a:lstStyle/>
          <a:p>
            <a:pPr algn="r"/>
            <a:r>
              <a:rPr lang="en-US" sz="1200" b="1" baseline="0" dirty="0">
                <a:solidFill>
                  <a:schemeClr val="bg1"/>
                </a:solidFill>
                <a:latin typeface="Daytona" panose="020B0604030500040204" pitchFamily="34" charset="0"/>
                <a:cs typeface="Arial" pitchFamily="34" charset="0"/>
              </a:rPr>
              <a:t>September 2023</a:t>
            </a:r>
            <a:endParaRPr lang="en-US" sz="1200" b="1" dirty="0">
              <a:solidFill>
                <a:schemeClr val="bg1"/>
              </a:solidFill>
              <a:latin typeface="Daytona" panose="020B0604030500040204" pitchFamily="34" charset="0"/>
              <a:cs typeface="Arial"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8E98CE-DACB-F9BD-E7EE-44DEE6092DEB}"/>
              </a:ext>
            </a:extLst>
          </p:cNvPr>
          <p:cNvSpPr/>
          <p:nvPr userDrawn="1"/>
        </p:nvSpPr>
        <p:spPr>
          <a:xfrm>
            <a:off x="621792" y="8759952"/>
            <a:ext cx="5632704" cy="384048"/>
          </a:xfrm>
          <a:prstGeom prst="rect">
            <a:avLst/>
          </a:prstGeom>
          <a:solidFill>
            <a:srgbClr val="0E89A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87BF8B6-E92F-7CCB-2109-1CB56C44C3B3}"/>
              </a:ext>
            </a:extLst>
          </p:cNvPr>
          <p:cNvSpPr/>
          <p:nvPr userDrawn="1"/>
        </p:nvSpPr>
        <p:spPr>
          <a:xfrm>
            <a:off x="621792" y="228600"/>
            <a:ext cx="5733288" cy="990600"/>
          </a:xfrm>
          <a:prstGeom prst="rect">
            <a:avLst/>
          </a:prstGeom>
          <a:solidFill>
            <a:srgbClr val="0E89A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1">
            <a:extLst>
              <a:ext uri="{FF2B5EF4-FFF2-40B4-BE49-F238E27FC236}">
                <a16:creationId xmlns:a16="http://schemas.microsoft.com/office/drawing/2014/main" id="{160D1E85-8DAA-647D-1D32-BFA00D56C6E3}"/>
              </a:ext>
            </a:extLst>
          </p:cNvPr>
          <p:cNvSpPr>
            <a:spLocks noChangeArrowheads="1"/>
          </p:cNvSpPr>
          <p:nvPr userDrawn="1"/>
        </p:nvSpPr>
        <p:spPr bwMode="auto">
          <a:xfrm>
            <a:off x="539496" y="9177668"/>
            <a:ext cx="577900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lumMod val="65000"/>
                    <a:lumOff val="35000"/>
                  </a:schemeClr>
                </a:solidFill>
                <a:effectLst/>
                <a:latin typeface="Arial Nova" panose="020B0504020202020204" pitchFamily="34" charset="0"/>
                <a:ea typeface="Calibri" pitchFamily="34" charset="0"/>
                <a:cs typeface="Arial" pitchFamily="34" charset="0"/>
              </a:rPr>
              <a:t>Fathom Geophysics has prepared this memorandum/report based upon information believed to be accurate at the time of completion. Fathom Geophysics makes no warranty as to the accuracy, reliability or completeness of the information contained in this memorandum/report and will not accept liability to any person for any errors or omissions or for direct or indirect losses or damages claimed as a result, including for items discussed, opinions rendered or recommendations made in this memorandum/report, except for statutory liability which may not be excluded.</a:t>
            </a:r>
            <a:endParaRPr kumimoji="0" lang="en-US" sz="600" b="0" i="0" u="none" strike="noStrike" cap="none" normalizeH="0" baseline="0" dirty="0">
              <a:ln>
                <a:noFill/>
              </a:ln>
              <a:solidFill>
                <a:schemeClr val="tx1">
                  <a:lumMod val="65000"/>
                  <a:lumOff val="35000"/>
                </a:schemeClr>
              </a:solidFill>
              <a:effectLst/>
              <a:latin typeface="Arial Nova" panose="020B0504020202020204" pitchFamily="34" charset="0"/>
              <a:cs typeface="Arial" pitchFamily="34" charset="0"/>
            </a:endParaRPr>
          </a:p>
        </p:txBody>
      </p:sp>
      <p:pic>
        <p:nvPicPr>
          <p:cNvPr id="5" name="Picture 4" descr="Logo, company name&#10;&#10;Description automatically generated">
            <a:extLst>
              <a:ext uri="{FF2B5EF4-FFF2-40B4-BE49-F238E27FC236}">
                <a16:creationId xmlns:a16="http://schemas.microsoft.com/office/drawing/2014/main" id="{FB6719BA-7EEB-2479-3780-9E65BA8229D4}"/>
              </a:ext>
            </a:extLst>
          </p:cNvPr>
          <p:cNvPicPr>
            <a:picLocks noChangeAspect="1"/>
          </p:cNvPicPr>
          <p:nvPr userDrawn="1"/>
        </p:nvPicPr>
        <p:blipFill>
          <a:blip r:embed="rId4"/>
          <a:stretch>
            <a:fillRect/>
          </a:stretch>
        </p:blipFill>
        <p:spPr>
          <a:xfrm>
            <a:off x="685800" y="216697"/>
            <a:ext cx="983456" cy="1043902"/>
          </a:xfrm>
          <a:prstGeom prst="rect">
            <a:avLst/>
          </a:prstGeom>
        </p:spPr>
      </p:pic>
      <p:sp>
        <p:nvSpPr>
          <p:cNvPr id="6" name="Text Box 4">
            <a:extLst>
              <a:ext uri="{FF2B5EF4-FFF2-40B4-BE49-F238E27FC236}">
                <a16:creationId xmlns:a16="http://schemas.microsoft.com/office/drawing/2014/main" id="{0CED1980-5251-92CA-02F3-D1F35F1D6628}"/>
              </a:ext>
            </a:extLst>
          </p:cNvPr>
          <p:cNvSpPr txBox="1">
            <a:spLocks noChangeArrowheads="1"/>
          </p:cNvSpPr>
          <p:nvPr userDrawn="1"/>
        </p:nvSpPr>
        <p:spPr bwMode="auto">
          <a:xfrm>
            <a:off x="2711147" y="8897575"/>
            <a:ext cx="3501997"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50000"/>
              </a:lnSpc>
              <a:spcBef>
                <a:spcPct val="0"/>
              </a:spcBef>
              <a:spcAft>
                <a:spcPts val="1000"/>
              </a:spcAft>
              <a:buClrTx/>
              <a:buSzTx/>
              <a:buFontTx/>
              <a:buNone/>
              <a:tabLst/>
            </a:pPr>
            <a:r>
              <a:rPr kumimoji="0" lang="en-US" sz="1400" b="1" i="0" u="none" strike="noStrike" cap="none" spc="300" normalizeH="0" baseline="0" dirty="0">
                <a:ln>
                  <a:noFill/>
                </a:ln>
                <a:solidFill>
                  <a:srgbClr val="FFFFFE"/>
                </a:solidFill>
                <a:effectLst/>
                <a:latin typeface="Arial Nova" panose="020B0504020202020204" pitchFamily="34" charset="0"/>
              </a:rPr>
              <a:t>www.fathomgeophysics.com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447799" y="1828800"/>
            <a:ext cx="3810001" cy="2362200"/>
          </a:xfrm>
          <a:prstGeom prst="rect">
            <a:avLst/>
          </a:prstGeom>
        </p:spPr>
        <p:txBody>
          <a:bodyPr>
            <a:normAutofit/>
          </a:bodyPr>
          <a:lstStyle/>
          <a:p>
            <a:pPr>
              <a:spcBef>
                <a:spcPts val="0"/>
              </a:spcBef>
            </a:pPr>
            <a:r>
              <a:rPr lang="en-US" sz="1800" b="1" dirty="0">
                <a:latin typeface="Trebuchet MS" pitchFamily="34" charset="0"/>
                <a:ea typeface="+mn-ea"/>
                <a:cs typeface="Arial" pitchFamily="34" charset="0"/>
              </a:rPr>
              <a:t>3D porphyry footprint modeling of air-core and soil geochemistry data, </a:t>
            </a:r>
            <a:r>
              <a:rPr lang="en-US" sz="1800" b="1" dirty="0" err="1">
                <a:latin typeface="Trebuchet MS" pitchFamily="34" charset="0"/>
                <a:ea typeface="+mn-ea"/>
                <a:cs typeface="Arial" pitchFamily="34" charset="0"/>
              </a:rPr>
              <a:t>Stavely</a:t>
            </a:r>
            <a:r>
              <a:rPr lang="en-US" sz="1800" b="1" dirty="0">
                <a:latin typeface="Trebuchet MS" pitchFamily="34" charset="0"/>
                <a:ea typeface="+mn-ea"/>
                <a:cs typeface="Arial" pitchFamily="34" charset="0"/>
              </a:rPr>
              <a:t>, Victoria</a:t>
            </a:r>
            <a:br>
              <a:rPr lang="en-US" sz="1800" b="1" dirty="0">
                <a:latin typeface="Trebuchet MS" pitchFamily="34" charset="0"/>
                <a:ea typeface="+mn-ea"/>
                <a:cs typeface="Arial" pitchFamily="34" charset="0"/>
              </a:rPr>
            </a:br>
            <a:br>
              <a:rPr lang="en-US" sz="1800" b="1" dirty="0">
                <a:latin typeface="Trebuchet MS" pitchFamily="34" charset="0"/>
                <a:ea typeface="+mn-ea"/>
                <a:cs typeface="Arial" pitchFamily="34" charset="0"/>
              </a:rPr>
            </a:br>
            <a:r>
              <a:rPr lang="en-US" sz="1800" b="1" dirty="0" err="1">
                <a:latin typeface="Trebuchet MS" pitchFamily="34" charset="0"/>
              </a:rPr>
              <a:t>Stavely</a:t>
            </a:r>
            <a:r>
              <a:rPr lang="en-US" sz="1800" b="1" dirty="0">
                <a:latin typeface="Trebuchet MS" pitchFamily="34" charset="0"/>
              </a:rPr>
              <a:t> Minerals Ltd</a:t>
            </a:r>
            <a:br>
              <a:rPr lang="en-US" sz="1800" b="1" dirty="0">
                <a:latin typeface="Trebuchet MS" pitchFamily="34" charset="0"/>
              </a:rPr>
            </a:br>
            <a:r>
              <a:rPr lang="en-US" sz="1800" b="1" dirty="0">
                <a:latin typeface="Trebuchet MS" pitchFamily="34" charset="0"/>
              </a:rPr>
              <a:t>September 2023</a:t>
            </a:r>
            <a:endParaRPr lang="en-US" sz="1800" b="1" dirty="0">
              <a:latin typeface="Trebuchet MS" pitchFamily="34" charset="0"/>
              <a:ea typeface="+mn-ea"/>
              <a:cs typeface="Arial" pitchFamily="34" charset="0"/>
            </a:endParaRPr>
          </a:p>
        </p:txBody>
      </p:sp>
      <p:sp>
        <p:nvSpPr>
          <p:cNvPr id="4" name="Title 1"/>
          <p:cNvSpPr txBox="1">
            <a:spLocks/>
          </p:cNvSpPr>
          <p:nvPr/>
        </p:nvSpPr>
        <p:spPr>
          <a:xfrm>
            <a:off x="609599" y="7239000"/>
            <a:ext cx="5562600" cy="685800"/>
          </a:xfrm>
          <a:prstGeom prst="rect">
            <a:avLst/>
          </a:prstGeom>
        </p:spPr>
        <p:txBody>
          <a:bodyPr>
            <a:normAutofit/>
          </a:bodyPr>
          <a:lstStyle/>
          <a:p>
            <a:pPr lvl="0" algn="ctr"/>
            <a:r>
              <a:rPr lang="en-US" b="1" dirty="0">
                <a:latin typeface="Trebuchet MS" pitchFamily="34" charset="0"/>
                <a:cs typeface="Arial" pitchFamily="34" charset="0"/>
              </a:rPr>
              <a:t>by Dan Core, Fathom Geophysics</a:t>
            </a:r>
            <a:br>
              <a:rPr lang="en-US" b="1" dirty="0">
                <a:solidFill>
                  <a:prstClr val="black">
                    <a:lumMod val="95000"/>
                    <a:lumOff val="5000"/>
                  </a:prstClr>
                </a:solidFill>
                <a:latin typeface="Trebuchet MS" pitchFamily="34" charset="0"/>
                <a:cs typeface="Arial" pitchFamily="34" charset="0"/>
              </a:rPr>
            </a:br>
            <a:r>
              <a:rPr lang="en-US" b="1" dirty="0">
                <a:latin typeface="Trebuchet MS" pitchFamily="34" charset="0"/>
                <a:cs typeface="Arial" pitchFamily="34" charset="0"/>
              </a:rPr>
              <a:t>dan@fathomgeophysics.com</a:t>
            </a:r>
            <a:endParaRPr kumimoji="0" lang="en-US" b="1" i="0" u="none" strike="noStrike" kern="1200" cap="none" spc="0" normalizeH="0" baseline="0" noProof="0" dirty="0">
              <a:ln>
                <a:noFill/>
              </a:ln>
              <a:effectLst/>
              <a:uLnTx/>
              <a:uFillTx/>
              <a:latin typeface="Trebuchet MS" pitchFamily="34" charset="0"/>
              <a:ea typeface="+mn-ea"/>
              <a:cs typeface="Arial" pitchFamily="34" charset="0"/>
            </a:endParaRPr>
          </a:p>
        </p:txBody>
      </p:sp>
      <p:pic>
        <p:nvPicPr>
          <p:cNvPr id="5" name="Picture 4">
            <a:extLst>
              <a:ext uri="{FF2B5EF4-FFF2-40B4-BE49-F238E27FC236}">
                <a16:creationId xmlns:a16="http://schemas.microsoft.com/office/drawing/2014/main" id="{ECCA8E64-C521-0FC3-2806-1AFEB68CF6EA}"/>
              </a:ext>
            </a:extLst>
          </p:cNvPr>
          <p:cNvPicPr>
            <a:picLocks noChangeAspect="1"/>
          </p:cNvPicPr>
          <p:nvPr/>
        </p:nvPicPr>
        <p:blipFill>
          <a:blip r:embed="rId3"/>
          <a:stretch>
            <a:fillRect/>
          </a:stretch>
        </p:blipFill>
        <p:spPr>
          <a:xfrm>
            <a:off x="1686135" y="4203700"/>
            <a:ext cx="3333327" cy="2362200"/>
          </a:xfrm>
          <a:prstGeom prst="rect">
            <a:avLst/>
          </a:prstGeom>
          <a:ln>
            <a:solidFill>
              <a:schemeClr val="accent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3400" y="1752600"/>
            <a:ext cx="3886200" cy="307777"/>
          </a:xfrm>
          <a:prstGeom prst="rect">
            <a:avLst/>
          </a:prstGeom>
          <a:noFill/>
        </p:spPr>
        <p:txBody>
          <a:bodyPr wrap="square" rtlCol="0">
            <a:spAutoFit/>
          </a:bodyPr>
          <a:lstStyle/>
          <a:p>
            <a:r>
              <a:rPr lang="en-US" sz="1400" b="1" dirty="0">
                <a:latin typeface="Trebuchet MS" pitchFamily="34" charset="0"/>
              </a:rPr>
              <a:t>Location map – air core colored by Cu</a:t>
            </a:r>
          </a:p>
        </p:txBody>
      </p:sp>
      <p:sp>
        <p:nvSpPr>
          <p:cNvPr id="31" name="Text Box 14"/>
          <p:cNvSpPr txBox="1">
            <a:spLocks noChangeArrowheads="1"/>
          </p:cNvSpPr>
          <p:nvPr/>
        </p:nvSpPr>
        <p:spPr bwMode="auto">
          <a:xfrm>
            <a:off x="512176" y="6943635"/>
            <a:ext cx="5669184" cy="600164"/>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Figure 2C:</a:t>
            </a:r>
            <a:r>
              <a:rPr lang="en-US" sz="1100" spc="10" dirty="0">
                <a:latin typeface="Arial" pitchFamily="34" charset="0"/>
                <a:cs typeface="Arial" pitchFamily="34" charset="0"/>
              </a:rPr>
              <a:t> Air core sample locations for the </a:t>
            </a:r>
            <a:r>
              <a:rPr lang="en-US" sz="1100" spc="10" dirty="0" err="1">
                <a:latin typeface="Arial" pitchFamily="34" charset="0"/>
                <a:cs typeface="Arial" pitchFamily="34" charset="0"/>
              </a:rPr>
              <a:t>Stavely</a:t>
            </a:r>
            <a:r>
              <a:rPr lang="en-US" sz="1100" spc="10" dirty="0">
                <a:latin typeface="Arial" pitchFamily="34" charset="0"/>
                <a:cs typeface="Arial" pitchFamily="34" charset="0"/>
              </a:rPr>
              <a:t> project area colored by Cu concentration. The area inside the magenta oval corresponds to the area high in Cu in the soil assays in the eastern part of the magenta oval in </a:t>
            </a:r>
            <a:r>
              <a:rPr lang="en-US" sz="1100" b="1" spc="10" dirty="0">
                <a:latin typeface="Arial" pitchFamily="34" charset="0"/>
                <a:cs typeface="Arial" pitchFamily="34" charset="0"/>
              </a:rPr>
              <a:t>Figure 2A</a:t>
            </a:r>
            <a:r>
              <a:rPr lang="en-US" sz="1100" spc="10" dirty="0">
                <a:latin typeface="Arial" pitchFamily="34" charset="0"/>
                <a:cs typeface="Arial" pitchFamily="34" charset="0"/>
              </a:rPr>
              <a:t>.</a:t>
            </a:r>
            <a:endParaRPr lang="en-US" sz="1100" b="1" spc="10" dirty="0">
              <a:latin typeface="Arial" pitchFamily="34" charset="0"/>
              <a:cs typeface="Arial" pitchFamily="34" charset="0"/>
            </a:endParaRPr>
          </a:p>
        </p:txBody>
      </p:sp>
      <p:pic>
        <p:nvPicPr>
          <p:cNvPr id="10" name="Picture 9" descr="A white grid with red dots&#10;&#10;Description automatically generated">
            <a:extLst>
              <a:ext uri="{FF2B5EF4-FFF2-40B4-BE49-F238E27FC236}">
                <a16:creationId xmlns:a16="http://schemas.microsoft.com/office/drawing/2014/main" id="{23BB0EE3-59CE-F61C-5830-FEA8809189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214" y="2363949"/>
            <a:ext cx="5597122" cy="4462096"/>
          </a:xfrm>
          <a:prstGeom prst="rect">
            <a:avLst/>
          </a:prstGeom>
          <a:ln>
            <a:solidFill>
              <a:schemeClr val="accent1"/>
            </a:solidFill>
          </a:ln>
        </p:spPr>
      </p:pic>
      <p:pic>
        <p:nvPicPr>
          <p:cNvPr id="14" name="Picture 13" descr="A screenshot of a computer&#10;&#10;Description automatically generated">
            <a:extLst>
              <a:ext uri="{FF2B5EF4-FFF2-40B4-BE49-F238E27FC236}">
                <a16:creationId xmlns:a16="http://schemas.microsoft.com/office/drawing/2014/main" id="{207E6EB9-9E10-E284-CF85-BC90269030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400" t="11223" r="46359"/>
          <a:stretch/>
        </p:blipFill>
        <p:spPr>
          <a:xfrm>
            <a:off x="4299155" y="5136232"/>
            <a:ext cx="687981" cy="1259110"/>
          </a:xfrm>
          <a:prstGeom prst="rect">
            <a:avLst/>
          </a:prstGeom>
        </p:spPr>
      </p:pic>
      <p:sp>
        <p:nvSpPr>
          <p:cNvPr id="16" name="Oval 15">
            <a:extLst>
              <a:ext uri="{FF2B5EF4-FFF2-40B4-BE49-F238E27FC236}">
                <a16:creationId xmlns:a16="http://schemas.microsoft.com/office/drawing/2014/main" id="{8243CDE4-BBF1-080A-6BDA-E358D49C5A90}"/>
              </a:ext>
            </a:extLst>
          </p:cNvPr>
          <p:cNvSpPr/>
          <p:nvPr/>
        </p:nvSpPr>
        <p:spPr>
          <a:xfrm>
            <a:off x="3067665" y="4608871"/>
            <a:ext cx="437535" cy="344129"/>
          </a:xfrm>
          <a:prstGeom prst="ellipse">
            <a:avLst/>
          </a:prstGeom>
          <a:noFill/>
          <a:ln w="38100">
            <a:solidFill>
              <a:srgbClr val="FD2F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4679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id of numbers and points&#10;&#10;Description automatically generated with medium confidence">
            <a:extLst>
              <a:ext uri="{FF2B5EF4-FFF2-40B4-BE49-F238E27FC236}">
                <a16:creationId xmlns:a16="http://schemas.microsoft.com/office/drawing/2014/main" id="{289C5DF4-B0B6-5C9F-7A71-4CA316282E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214" y="2363949"/>
            <a:ext cx="5592234" cy="4462096"/>
          </a:xfrm>
          <a:prstGeom prst="rect">
            <a:avLst/>
          </a:prstGeom>
          <a:ln>
            <a:solidFill>
              <a:schemeClr val="accent1"/>
            </a:solidFill>
          </a:ln>
        </p:spPr>
      </p:pic>
      <p:sp>
        <p:nvSpPr>
          <p:cNvPr id="11" name="TextBox 10"/>
          <p:cNvSpPr txBox="1"/>
          <p:nvPr/>
        </p:nvSpPr>
        <p:spPr>
          <a:xfrm>
            <a:off x="533400" y="1752600"/>
            <a:ext cx="3886200" cy="307777"/>
          </a:xfrm>
          <a:prstGeom prst="rect">
            <a:avLst/>
          </a:prstGeom>
          <a:noFill/>
        </p:spPr>
        <p:txBody>
          <a:bodyPr wrap="square" rtlCol="0">
            <a:spAutoFit/>
          </a:bodyPr>
          <a:lstStyle/>
          <a:p>
            <a:r>
              <a:rPr lang="en-US" sz="1400" b="1" dirty="0">
                <a:latin typeface="Trebuchet MS" pitchFamily="34" charset="0"/>
              </a:rPr>
              <a:t>Location map – air core colored by Bi</a:t>
            </a:r>
          </a:p>
        </p:txBody>
      </p:sp>
      <p:sp>
        <p:nvSpPr>
          <p:cNvPr id="31" name="Text Box 14"/>
          <p:cNvSpPr txBox="1">
            <a:spLocks noChangeArrowheads="1"/>
          </p:cNvSpPr>
          <p:nvPr/>
        </p:nvSpPr>
        <p:spPr bwMode="auto">
          <a:xfrm>
            <a:off x="512176" y="6943635"/>
            <a:ext cx="5669184" cy="430887"/>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Figure 2D:</a:t>
            </a:r>
            <a:r>
              <a:rPr lang="en-US" sz="1100" spc="10" dirty="0">
                <a:latin typeface="Arial" pitchFamily="34" charset="0"/>
                <a:cs typeface="Arial" pitchFamily="34" charset="0"/>
              </a:rPr>
              <a:t> Air core sample locations for the </a:t>
            </a:r>
            <a:r>
              <a:rPr lang="en-US" sz="1100" spc="10" dirty="0" err="1">
                <a:latin typeface="Arial" pitchFamily="34" charset="0"/>
                <a:cs typeface="Arial" pitchFamily="34" charset="0"/>
              </a:rPr>
              <a:t>Stavely</a:t>
            </a:r>
            <a:r>
              <a:rPr lang="en-US" sz="1100" spc="10" dirty="0">
                <a:latin typeface="Arial" pitchFamily="34" charset="0"/>
                <a:cs typeface="Arial" pitchFamily="34" charset="0"/>
              </a:rPr>
              <a:t> project area colored by Bi concentration. As with the soil samples, Bi and Cu are both enriched in the area.</a:t>
            </a:r>
            <a:endParaRPr lang="en-US" sz="1100" b="1" spc="10" dirty="0">
              <a:latin typeface="Arial" pitchFamily="34" charset="0"/>
              <a:cs typeface="Arial" pitchFamily="34" charset="0"/>
            </a:endParaRPr>
          </a:p>
        </p:txBody>
      </p:sp>
      <p:pic>
        <p:nvPicPr>
          <p:cNvPr id="6" name="Picture 5" descr="A screenshot of a survey&#10;&#10;Description automatically generated">
            <a:extLst>
              <a:ext uri="{FF2B5EF4-FFF2-40B4-BE49-F238E27FC236}">
                <a16:creationId xmlns:a16="http://schemas.microsoft.com/office/drawing/2014/main" id="{95187F53-32A2-6F45-92AE-AB0AAE66C0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555" t="10660" r="50000"/>
          <a:stretch/>
        </p:blipFill>
        <p:spPr>
          <a:xfrm>
            <a:off x="4299155" y="5136232"/>
            <a:ext cx="612058" cy="1259110"/>
          </a:xfrm>
          <a:prstGeom prst="rect">
            <a:avLst/>
          </a:prstGeom>
        </p:spPr>
      </p:pic>
      <p:sp>
        <p:nvSpPr>
          <p:cNvPr id="7" name="Oval 6">
            <a:extLst>
              <a:ext uri="{FF2B5EF4-FFF2-40B4-BE49-F238E27FC236}">
                <a16:creationId xmlns:a16="http://schemas.microsoft.com/office/drawing/2014/main" id="{30F03910-1EBF-AA18-72D9-62446A3DB2E9}"/>
              </a:ext>
            </a:extLst>
          </p:cNvPr>
          <p:cNvSpPr/>
          <p:nvPr/>
        </p:nvSpPr>
        <p:spPr>
          <a:xfrm>
            <a:off x="3067665" y="4608871"/>
            <a:ext cx="437535" cy="344129"/>
          </a:xfrm>
          <a:prstGeom prst="ellipse">
            <a:avLst/>
          </a:prstGeom>
          <a:noFill/>
          <a:ln w="38100">
            <a:solidFill>
              <a:srgbClr val="FD2F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1746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3400" y="1752600"/>
            <a:ext cx="3886200" cy="307777"/>
          </a:xfrm>
          <a:prstGeom prst="rect">
            <a:avLst/>
          </a:prstGeom>
          <a:noFill/>
        </p:spPr>
        <p:txBody>
          <a:bodyPr wrap="square" rtlCol="0">
            <a:spAutoFit/>
          </a:bodyPr>
          <a:lstStyle/>
          <a:p>
            <a:r>
              <a:rPr lang="en-US" sz="1400" b="1" dirty="0">
                <a:latin typeface="Trebuchet MS" pitchFamily="34" charset="0"/>
              </a:rPr>
              <a:t>Halley geochemical model</a:t>
            </a:r>
          </a:p>
        </p:txBody>
      </p:sp>
      <p:sp>
        <p:nvSpPr>
          <p:cNvPr id="31" name="Text Box 14"/>
          <p:cNvSpPr txBox="1">
            <a:spLocks noChangeArrowheads="1"/>
          </p:cNvSpPr>
          <p:nvPr/>
        </p:nvSpPr>
        <p:spPr bwMode="auto">
          <a:xfrm>
            <a:off x="475306" y="6934200"/>
            <a:ext cx="5669184" cy="600164"/>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Figure 3:</a:t>
            </a:r>
            <a:r>
              <a:rPr lang="en-US" sz="1100" spc="10" dirty="0">
                <a:latin typeface="Arial" pitchFamily="34" charset="0"/>
                <a:cs typeface="Arial" pitchFamily="34" charset="0"/>
              </a:rPr>
              <a:t> Image showing the interpreted geochemical zonation around porphyry copper systems based on Ann-Mason as well as other porphyry systems from Halley et al (2015).</a:t>
            </a:r>
            <a:endParaRPr lang="en-US" sz="1100" b="1" spc="10" dirty="0">
              <a:latin typeface="Arial" pitchFamily="34" charset="0"/>
              <a:cs typeface="Arial" pitchFamily="34" charset="0"/>
            </a:endParaRPr>
          </a:p>
        </p:txBody>
      </p:sp>
      <p:pic>
        <p:nvPicPr>
          <p:cNvPr id="3" name="Picture 2"/>
          <p:cNvPicPr>
            <a:picLocks noChangeAspect="1"/>
          </p:cNvPicPr>
          <p:nvPr/>
        </p:nvPicPr>
        <p:blipFill>
          <a:blip r:embed="rId3"/>
          <a:stretch>
            <a:fillRect/>
          </a:stretch>
        </p:blipFill>
        <p:spPr>
          <a:xfrm>
            <a:off x="685800" y="2514600"/>
            <a:ext cx="5105400" cy="4165106"/>
          </a:xfrm>
          <a:prstGeom prst="rect">
            <a:avLst/>
          </a:prstGeom>
        </p:spPr>
      </p:pic>
    </p:spTree>
    <p:extLst>
      <p:ext uri="{BB962C8B-B14F-4D97-AF65-F5344CB8AC3E}">
        <p14:creationId xmlns:p14="http://schemas.microsoft.com/office/powerpoint/2010/main" val="1742839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3400" y="1752600"/>
            <a:ext cx="3886200" cy="307777"/>
          </a:xfrm>
          <a:prstGeom prst="rect">
            <a:avLst/>
          </a:prstGeom>
          <a:noFill/>
        </p:spPr>
        <p:txBody>
          <a:bodyPr wrap="square" rtlCol="0">
            <a:spAutoFit/>
          </a:bodyPr>
          <a:lstStyle/>
          <a:p>
            <a:r>
              <a:rPr lang="en-US" sz="1400" b="1" dirty="0">
                <a:latin typeface="Trebuchet MS" pitchFamily="34" charset="0"/>
              </a:rPr>
              <a:t>Location map – soils colored by Cu</a:t>
            </a:r>
          </a:p>
        </p:txBody>
      </p:sp>
      <p:sp>
        <p:nvSpPr>
          <p:cNvPr id="13" name="Text Box 14">
            <a:extLst>
              <a:ext uri="{FF2B5EF4-FFF2-40B4-BE49-F238E27FC236}">
                <a16:creationId xmlns:a16="http://schemas.microsoft.com/office/drawing/2014/main" id="{C18A7E02-0875-92AF-C41C-2CC8318F2BC8}"/>
              </a:ext>
            </a:extLst>
          </p:cNvPr>
          <p:cNvSpPr txBox="1">
            <a:spLocks noChangeArrowheads="1"/>
          </p:cNvSpPr>
          <p:nvPr/>
        </p:nvSpPr>
        <p:spPr bwMode="auto">
          <a:xfrm>
            <a:off x="512176" y="7712198"/>
            <a:ext cx="5669184" cy="1107996"/>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Figure 4:</a:t>
            </a:r>
            <a:r>
              <a:rPr lang="en-US" sz="1100" spc="10" dirty="0">
                <a:latin typeface="Arial" pitchFamily="34" charset="0"/>
                <a:cs typeface="Arial" pitchFamily="34" charset="0"/>
              </a:rPr>
              <a:t> The image above shows the 0.1 isosurface of the results for soil data using a model built using the Halley model geometry with thresholds based on the 90</a:t>
            </a:r>
            <a:r>
              <a:rPr lang="en-US" sz="1100" spc="10" baseline="30000" dirty="0">
                <a:latin typeface="Arial" pitchFamily="34" charset="0"/>
                <a:cs typeface="Arial" pitchFamily="34" charset="0"/>
              </a:rPr>
              <a:t>th</a:t>
            </a:r>
            <a:r>
              <a:rPr lang="en-US" sz="1100" spc="10" dirty="0">
                <a:latin typeface="Arial" pitchFamily="34" charset="0"/>
                <a:cs typeface="Arial" pitchFamily="34" charset="0"/>
              </a:rPr>
              <a:t> percentile of the soil data. Four porphyry targets and one epithermal target are highlighted by the analysis. Target FG-Stavely-S-3 is the highest scoring though FG-Stavely-S-1 and FG-Stavely-S-Epi1 show more metal enrichment around the targets. Cross sections </a:t>
            </a:r>
            <a:r>
              <a:rPr lang="en-US" sz="1100" spc="10">
                <a:latin typeface="Arial" pitchFamily="34" charset="0"/>
                <a:cs typeface="Arial" pitchFamily="34" charset="0"/>
              </a:rPr>
              <a:t>through the </a:t>
            </a:r>
            <a:r>
              <a:rPr lang="en-US" sz="1100" spc="10" dirty="0">
                <a:latin typeface="Arial" pitchFamily="34" charset="0"/>
                <a:cs typeface="Arial" pitchFamily="34" charset="0"/>
              </a:rPr>
              <a:t>targets are shown in the figures indicated above.</a:t>
            </a:r>
            <a:endParaRPr lang="en-US" sz="1100" b="1" spc="10" dirty="0">
              <a:latin typeface="Arial" pitchFamily="34" charset="0"/>
              <a:cs typeface="Arial" pitchFamily="34" charset="0"/>
            </a:endParaRPr>
          </a:p>
        </p:txBody>
      </p:sp>
      <p:sp>
        <p:nvSpPr>
          <p:cNvPr id="2" name="Text Box 14">
            <a:extLst>
              <a:ext uri="{FF2B5EF4-FFF2-40B4-BE49-F238E27FC236}">
                <a16:creationId xmlns:a16="http://schemas.microsoft.com/office/drawing/2014/main" id="{5AA8F4E8-29E7-A6CC-4B2B-D7A1757B45FA}"/>
              </a:ext>
            </a:extLst>
          </p:cNvPr>
          <p:cNvSpPr txBox="1">
            <a:spLocks noChangeArrowheads="1"/>
          </p:cNvSpPr>
          <p:nvPr/>
        </p:nvSpPr>
        <p:spPr bwMode="auto">
          <a:xfrm>
            <a:off x="531591" y="7525538"/>
            <a:ext cx="5669184" cy="26161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03_Stavely_Soils_Halley_90th_3DTargeting_0p1</a:t>
            </a:r>
          </a:p>
        </p:txBody>
      </p:sp>
      <p:grpSp>
        <p:nvGrpSpPr>
          <p:cNvPr id="21" name="Group 20">
            <a:extLst>
              <a:ext uri="{FF2B5EF4-FFF2-40B4-BE49-F238E27FC236}">
                <a16:creationId xmlns:a16="http://schemas.microsoft.com/office/drawing/2014/main" id="{DB288B6D-F0CF-7585-D871-F358BD525661}"/>
              </a:ext>
            </a:extLst>
          </p:cNvPr>
          <p:cNvGrpSpPr/>
          <p:nvPr/>
        </p:nvGrpSpPr>
        <p:grpSpPr>
          <a:xfrm>
            <a:off x="625207" y="2363949"/>
            <a:ext cx="4396058" cy="5179851"/>
            <a:chOff x="625207" y="2363949"/>
            <a:chExt cx="4396058" cy="5179851"/>
          </a:xfrm>
        </p:grpSpPr>
        <p:pic>
          <p:nvPicPr>
            <p:cNvPr id="7" name="Picture 6">
              <a:extLst>
                <a:ext uri="{FF2B5EF4-FFF2-40B4-BE49-F238E27FC236}">
                  <a16:creationId xmlns:a16="http://schemas.microsoft.com/office/drawing/2014/main" id="{D9E0E07C-6A2F-31F0-3259-77A2D10F03FA}"/>
                </a:ext>
              </a:extLst>
            </p:cNvPr>
            <p:cNvPicPr>
              <a:picLocks noChangeAspect="1"/>
            </p:cNvPicPr>
            <p:nvPr/>
          </p:nvPicPr>
          <p:blipFill>
            <a:blip r:embed="rId3"/>
            <a:stretch>
              <a:fillRect/>
            </a:stretch>
          </p:blipFill>
          <p:spPr>
            <a:xfrm>
              <a:off x="625207" y="2363949"/>
              <a:ext cx="4396058" cy="5179851"/>
            </a:xfrm>
            <a:prstGeom prst="rect">
              <a:avLst/>
            </a:prstGeom>
          </p:spPr>
        </p:pic>
        <p:cxnSp>
          <p:nvCxnSpPr>
            <p:cNvPr id="12" name="Straight Connector 11">
              <a:extLst>
                <a:ext uri="{FF2B5EF4-FFF2-40B4-BE49-F238E27FC236}">
                  <a16:creationId xmlns:a16="http://schemas.microsoft.com/office/drawing/2014/main" id="{E6E2A5FD-1720-A464-D7F5-BA337A111603}"/>
                </a:ext>
              </a:extLst>
            </p:cNvPr>
            <p:cNvCxnSpPr/>
            <p:nvPr/>
          </p:nvCxnSpPr>
          <p:spPr>
            <a:xfrm>
              <a:off x="2735856" y="4873128"/>
              <a:ext cx="201976" cy="3451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180334A-45D2-47B1-F560-D29CA33A7554}"/>
                </a:ext>
              </a:extLst>
            </p:cNvPr>
            <p:cNvCxnSpPr>
              <a:cxnSpLocks/>
            </p:cNvCxnSpPr>
            <p:nvPr/>
          </p:nvCxnSpPr>
          <p:spPr>
            <a:xfrm>
              <a:off x="3422573" y="6228202"/>
              <a:ext cx="1837" cy="3800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1AB51B9-67E1-11BC-B29A-1D09A04444AE}"/>
                </a:ext>
              </a:extLst>
            </p:cNvPr>
            <p:cNvCxnSpPr>
              <a:cxnSpLocks/>
            </p:cNvCxnSpPr>
            <p:nvPr/>
          </p:nvCxnSpPr>
          <p:spPr>
            <a:xfrm>
              <a:off x="3686978" y="6555036"/>
              <a:ext cx="3673" cy="4480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23F7742-DD49-24EA-D602-A50A2EEEFD9A}"/>
                </a:ext>
              </a:extLst>
            </p:cNvPr>
            <p:cNvCxnSpPr>
              <a:cxnSpLocks/>
            </p:cNvCxnSpPr>
            <p:nvPr/>
          </p:nvCxnSpPr>
          <p:spPr>
            <a:xfrm>
              <a:off x="2963537" y="7080173"/>
              <a:ext cx="383755" cy="336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Text Box 14">
            <a:extLst>
              <a:ext uri="{FF2B5EF4-FFF2-40B4-BE49-F238E27FC236}">
                <a16:creationId xmlns:a16="http://schemas.microsoft.com/office/drawing/2014/main" id="{382FEBAA-B953-8D5F-0A8B-78A472BCA069}"/>
              </a:ext>
            </a:extLst>
          </p:cNvPr>
          <p:cNvSpPr txBox="1">
            <a:spLocks noChangeArrowheads="1"/>
          </p:cNvSpPr>
          <p:nvPr/>
        </p:nvSpPr>
        <p:spPr bwMode="auto">
          <a:xfrm>
            <a:off x="1219200" y="5181600"/>
            <a:ext cx="1263650" cy="26161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FG-Stavely-S-1</a:t>
            </a:r>
          </a:p>
        </p:txBody>
      </p:sp>
      <p:cxnSp>
        <p:nvCxnSpPr>
          <p:cNvPr id="24" name="Straight Arrow Connector 23">
            <a:extLst>
              <a:ext uri="{FF2B5EF4-FFF2-40B4-BE49-F238E27FC236}">
                <a16:creationId xmlns:a16="http://schemas.microsoft.com/office/drawing/2014/main" id="{EB33189D-BD21-A7EF-95F3-75D8A85BF7BD}"/>
              </a:ext>
            </a:extLst>
          </p:cNvPr>
          <p:cNvCxnSpPr>
            <a:cxnSpLocks/>
          </p:cNvCxnSpPr>
          <p:nvPr/>
        </p:nvCxnSpPr>
        <p:spPr>
          <a:xfrm flipV="1">
            <a:off x="2362200" y="5045725"/>
            <a:ext cx="373656" cy="2120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2285D1D-2E49-21E8-ED73-D44A6E769B62}"/>
              </a:ext>
            </a:extLst>
          </p:cNvPr>
          <p:cNvCxnSpPr>
            <a:cxnSpLocks/>
          </p:cNvCxnSpPr>
          <p:nvPr/>
        </p:nvCxnSpPr>
        <p:spPr>
          <a:xfrm flipH="1">
            <a:off x="2888256" y="4971771"/>
            <a:ext cx="302582" cy="17866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 Box 14">
            <a:extLst>
              <a:ext uri="{FF2B5EF4-FFF2-40B4-BE49-F238E27FC236}">
                <a16:creationId xmlns:a16="http://schemas.microsoft.com/office/drawing/2014/main" id="{7AC753D0-1675-7F9F-3E98-3B2ED5B691E0}"/>
              </a:ext>
            </a:extLst>
          </p:cNvPr>
          <p:cNvSpPr txBox="1">
            <a:spLocks noChangeArrowheads="1"/>
          </p:cNvSpPr>
          <p:nvPr/>
        </p:nvSpPr>
        <p:spPr bwMode="auto">
          <a:xfrm>
            <a:off x="3031448" y="4755483"/>
            <a:ext cx="632042" cy="261610"/>
          </a:xfrm>
          <a:prstGeom prst="rect">
            <a:avLst/>
          </a:prstGeom>
          <a:noFill/>
          <a:ln w="9525">
            <a:noFill/>
            <a:miter lim="800000"/>
            <a:headEnd/>
            <a:tailEnd/>
          </a:ln>
          <a:effectLst/>
        </p:spPr>
        <p:txBody>
          <a:bodyPr wrap="square">
            <a:spAutoFit/>
          </a:bodyPr>
          <a:lstStyle/>
          <a:p>
            <a:r>
              <a:rPr lang="en-US" sz="1100" b="1" spc="10" dirty="0">
                <a:solidFill>
                  <a:srgbClr val="FF0000"/>
                </a:solidFill>
                <a:latin typeface="Arial" pitchFamily="34" charset="0"/>
                <a:cs typeface="Arial" pitchFamily="34" charset="0"/>
              </a:rPr>
              <a:t>Fig 10</a:t>
            </a:r>
          </a:p>
        </p:txBody>
      </p:sp>
      <p:sp>
        <p:nvSpPr>
          <p:cNvPr id="32" name="Text Box 14">
            <a:extLst>
              <a:ext uri="{FF2B5EF4-FFF2-40B4-BE49-F238E27FC236}">
                <a16:creationId xmlns:a16="http://schemas.microsoft.com/office/drawing/2014/main" id="{96AD9C86-FCA9-4AF6-A648-E0F1976E933F}"/>
              </a:ext>
            </a:extLst>
          </p:cNvPr>
          <p:cNvSpPr txBox="1">
            <a:spLocks noChangeArrowheads="1"/>
          </p:cNvSpPr>
          <p:nvPr/>
        </p:nvSpPr>
        <p:spPr bwMode="auto">
          <a:xfrm>
            <a:off x="1962150" y="6104310"/>
            <a:ext cx="1263650" cy="26161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FG-Stavely-S-2</a:t>
            </a:r>
          </a:p>
        </p:txBody>
      </p:sp>
      <p:cxnSp>
        <p:nvCxnSpPr>
          <p:cNvPr id="33" name="Straight Arrow Connector 32">
            <a:extLst>
              <a:ext uri="{FF2B5EF4-FFF2-40B4-BE49-F238E27FC236}">
                <a16:creationId xmlns:a16="http://schemas.microsoft.com/office/drawing/2014/main" id="{3E67D2D9-6EE0-6BD9-F25C-FFC72F9B79B0}"/>
              </a:ext>
            </a:extLst>
          </p:cNvPr>
          <p:cNvCxnSpPr>
            <a:cxnSpLocks/>
          </p:cNvCxnSpPr>
          <p:nvPr/>
        </p:nvCxnSpPr>
        <p:spPr>
          <a:xfrm>
            <a:off x="3086100" y="6248400"/>
            <a:ext cx="336473" cy="17440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 Box 14">
            <a:extLst>
              <a:ext uri="{FF2B5EF4-FFF2-40B4-BE49-F238E27FC236}">
                <a16:creationId xmlns:a16="http://schemas.microsoft.com/office/drawing/2014/main" id="{FBA43780-6C94-4A5B-ACE9-E74125E1D93F}"/>
              </a:ext>
            </a:extLst>
          </p:cNvPr>
          <p:cNvSpPr txBox="1">
            <a:spLocks noChangeArrowheads="1"/>
          </p:cNvSpPr>
          <p:nvPr/>
        </p:nvSpPr>
        <p:spPr bwMode="auto">
          <a:xfrm>
            <a:off x="2205019" y="6581756"/>
            <a:ext cx="1263650" cy="26161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FG-Stavely-S-3</a:t>
            </a:r>
          </a:p>
        </p:txBody>
      </p:sp>
      <p:cxnSp>
        <p:nvCxnSpPr>
          <p:cNvPr id="37" name="Straight Arrow Connector 36">
            <a:extLst>
              <a:ext uri="{FF2B5EF4-FFF2-40B4-BE49-F238E27FC236}">
                <a16:creationId xmlns:a16="http://schemas.microsoft.com/office/drawing/2014/main" id="{5E38E1A0-737E-CCC4-327A-B7E797042F3E}"/>
              </a:ext>
            </a:extLst>
          </p:cNvPr>
          <p:cNvCxnSpPr>
            <a:cxnSpLocks/>
          </p:cNvCxnSpPr>
          <p:nvPr/>
        </p:nvCxnSpPr>
        <p:spPr>
          <a:xfrm>
            <a:off x="3327017" y="6714103"/>
            <a:ext cx="362333" cy="613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 Box 14">
            <a:extLst>
              <a:ext uri="{FF2B5EF4-FFF2-40B4-BE49-F238E27FC236}">
                <a16:creationId xmlns:a16="http://schemas.microsoft.com/office/drawing/2014/main" id="{673E49A0-14C9-27F2-7A30-446DF0FB2146}"/>
              </a:ext>
            </a:extLst>
          </p:cNvPr>
          <p:cNvSpPr txBox="1">
            <a:spLocks noChangeArrowheads="1"/>
          </p:cNvSpPr>
          <p:nvPr/>
        </p:nvSpPr>
        <p:spPr bwMode="auto">
          <a:xfrm>
            <a:off x="1396291" y="7000324"/>
            <a:ext cx="1472266" cy="26161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FG-Stavely-S-Epi1</a:t>
            </a:r>
          </a:p>
        </p:txBody>
      </p:sp>
      <p:cxnSp>
        <p:nvCxnSpPr>
          <p:cNvPr id="40" name="Straight Arrow Connector 39">
            <a:extLst>
              <a:ext uri="{FF2B5EF4-FFF2-40B4-BE49-F238E27FC236}">
                <a16:creationId xmlns:a16="http://schemas.microsoft.com/office/drawing/2014/main" id="{362CC98E-4A8F-A53B-B543-AC201FADB69B}"/>
              </a:ext>
            </a:extLst>
          </p:cNvPr>
          <p:cNvCxnSpPr>
            <a:cxnSpLocks/>
          </p:cNvCxnSpPr>
          <p:nvPr/>
        </p:nvCxnSpPr>
        <p:spPr>
          <a:xfrm>
            <a:off x="2726905" y="7132671"/>
            <a:ext cx="362333" cy="613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 Box 14">
            <a:extLst>
              <a:ext uri="{FF2B5EF4-FFF2-40B4-BE49-F238E27FC236}">
                <a16:creationId xmlns:a16="http://schemas.microsoft.com/office/drawing/2014/main" id="{B19B75F2-AF26-1597-08AE-6E1628E9F2B2}"/>
              </a:ext>
            </a:extLst>
          </p:cNvPr>
          <p:cNvSpPr txBox="1">
            <a:spLocks noChangeArrowheads="1"/>
          </p:cNvSpPr>
          <p:nvPr/>
        </p:nvSpPr>
        <p:spPr bwMode="auto">
          <a:xfrm>
            <a:off x="1823867" y="7299527"/>
            <a:ext cx="1263650" cy="26161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FG-Stavely-S-4</a:t>
            </a:r>
          </a:p>
        </p:txBody>
      </p:sp>
      <p:cxnSp>
        <p:nvCxnSpPr>
          <p:cNvPr id="42" name="Straight Arrow Connector 41">
            <a:extLst>
              <a:ext uri="{FF2B5EF4-FFF2-40B4-BE49-F238E27FC236}">
                <a16:creationId xmlns:a16="http://schemas.microsoft.com/office/drawing/2014/main" id="{8E6D9A1E-C50C-CCD1-B088-E1F32D104995}"/>
              </a:ext>
            </a:extLst>
          </p:cNvPr>
          <p:cNvCxnSpPr>
            <a:cxnSpLocks/>
          </p:cNvCxnSpPr>
          <p:nvPr/>
        </p:nvCxnSpPr>
        <p:spPr>
          <a:xfrm flipV="1">
            <a:off x="2945865" y="7359650"/>
            <a:ext cx="324385" cy="722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DCD11FF-2CE7-39F4-0FEA-ABBC14677A93}"/>
              </a:ext>
            </a:extLst>
          </p:cNvPr>
          <p:cNvCxnSpPr>
            <a:cxnSpLocks/>
          </p:cNvCxnSpPr>
          <p:nvPr/>
        </p:nvCxnSpPr>
        <p:spPr>
          <a:xfrm flipH="1">
            <a:off x="3204277" y="7080250"/>
            <a:ext cx="586673" cy="19536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Text Box 14">
            <a:extLst>
              <a:ext uri="{FF2B5EF4-FFF2-40B4-BE49-F238E27FC236}">
                <a16:creationId xmlns:a16="http://schemas.microsoft.com/office/drawing/2014/main" id="{940394E9-F533-2724-F27F-A396C89AD900}"/>
              </a:ext>
            </a:extLst>
          </p:cNvPr>
          <p:cNvSpPr txBox="1">
            <a:spLocks noChangeArrowheads="1"/>
          </p:cNvSpPr>
          <p:nvPr/>
        </p:nvSpPr>
        <p:spPr bwMode="auto">
          <a:xfrm>
            <a:off x="3723916" y="6943131"/>
            <a:ext cx="632042" cy="261610"/>
          </a:xfrm>
          <a:prstGeom prst="rect">
            <a:avLst/>
          </a:prstGeom>
          <a:noFill/>
          <a:ln w="9525">
            <a:noFill/>
            <a:miter lim="800000"/>
            <a:headEnd/>
            <a:tailEnd/>
          </a:ln>
          <a:effectLst/>
        </p:spPr>
        <p:txBody>
          <a:bodyPr wrap="square">
            <a:spAutoFit/>
          </a:bodyPr>
          <a:lstStyle/>
          <a:p>
            <a:r>
              <a:rPr lang="en-US" sz="1100" b="1" spc="10" dirty="0">
                <a:solidFill>
                  <a:srgbClr val="FF0000"/>
                </a:solidFill>
                <a:latin typeface="Arial" pitchFamily="34" charset="0"/>
                <a:cs typeface="Arial" pitchFamily="34" charset="0"/>
              </a:rPr>
              <a:t>Fig 8</a:t>
            </a:r>
          </a:p>
        </p:txBody>
      </p:sp>
      <p:cxnSp>
        <p:nvCxnSpPr>
          <p:cNvPr id="46" name="Straight Arrow Connector 45">
            <a:extLst>
              <a:ext uri="{FF2B5EF4-FFF2-40B4-BE49-F238E27FC236}">
                <a16:creationId xmlns:a16="http://schemas.microsoft.com/office/drawing/2014/main" id="{7A2B27CD-D6F3-3603-1E82-6C5C57A710FC}"/>
              </a:ext>
            </a:extLst>
          </p:cNvPr>
          <p:cNvCxnSpPr>
            <a:cxnSpLocks/>
          </p:cNvCxnSpPr>
          <p:nvPr/>
        </p:nvCxnSpPr>
        <p:spPr>
          <a:xfrm flipH="1">
            <a:off x="3699661" y="6514544"/>
            <a:ext cx="302582" cy="17866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 Box 14">
            <a:extLst>
              <a:ext uri="{FF2B5EF4-FFF2-40B4-BE49-F238E27FC236}">
                <a16:creationId xmlns:a16="http://schemas.microsoft.com/office/drawing/2014/main" id="{D87A6574-245F-A372-BDF7-969873E36376}"/>
              </a:ext>
            </a:extLst>
          </p:cNvPr>
          <p:cNvSpPr txBox="1">
            <a:spLocks noChangeArrowheads="1"/>
          </p:cNvSpPr>
          <p:nvPr/>
        </p:nvSpPr>
        <p:spPr bwMode="auto">
          <a:xfrm>
            <a:off x="3842853" y="6298256"/>
            <a:ext cx="632042" cy="261610"/>
          </a:xfrm>
          <a:prstGeom prst="rect">
            <a:avLst/>
          </a:prstGeom>
          <a:noFill/>
          <a:ln w="9525">
            <a:noFill/>
            <a:miter lim="800000"/>
            <a:headEnd/>
            <a:tailEnd/>
          </a:ln>
          <a:effectLst/>
        </p:spPr>
        <p:txBody>
          <a:bodyPr wrap="square">
            <a:spAutoFit/>
          </a:bodyPr>
          <a:lstStyle/>
          <a:p>
            <a:r>
              <a:rPr lang="en-US" sz="1100" b="1" spc="10" dirty="0">
                <a:solidFill>
                  <a:srgbClr val="FF0000"/>
                </a:solidFill>
                <a:latin typeface="Arial" pitchFamily="34" charset="0"/>
                <a:cs typeface="Arial" pitchFamily="34" charset="0"/>
              </a:rPr>
              <a:t>Fig 6</a:t>
            </a:r>
          </a:p>
        </p:txBody>
      </p:sp>
      <p:cxnSp>
        <p:nvCxnSpPr>
          <p:cNvPr id="48" name="Straight Arrow Connector 47">
            <a:extLst>
              <a:ext uri="{FF2B5EF4-FFF2-40B4-BE49-F238E27FC236}">
                <a16:creationId xmlns:a16="http://schemas.microsoft.com/office/drawing/2014/main" id="{CA4D7FCC-EF3A-4212-9001-89874D82F386}"/>
              </a:ext>
            </a:extLst>
          </p:cNvPr>
          <p:cNvCxnSpPr>
            <a:cxnSpLocks/>
          </p:cNvCxnSpPr>
          <p:nvPr/>
        </p:nvCxnSpPr>
        <p:spPr>
          <a:xfrm flipH="1">
            <a:off x="3429000" y="6127750"/>
            <a:ext cx="374650" cy="14438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 Box 14">
            <a:extLst>
              <a:ext uri="{FF2B5EF4-FFF2-40B4-BE49-F238E27FC236}">
                <a16:creationId xmlns:a16="http://schemas.microsoft.com/office/drawing/2014/main" id="{9A980BF0-FA0E-032A-5274-D8AE3E1D6560}"/>
              </a:ext>
            </a:extLst>
          </p:cNvPr>
          <p:cNvSpPr txBox="1">
            <a:spLocks noChangeArrowheads="1"/>
          </p:cNvSpPr>
          <p:nvPr/>
        </p:nvSpPr>
        <p:spPr bwMode="auto">
          <a:xfrm>
            <a:off x="3739548" y="5941176"/>
            <a:ext cx="632042" cy="261610"/>
          </a:xfrm>
          <a:prstGeom prst="rect">
            <a:avLst/>
          </a:prstGeom>
          <a:noFill/>
          <a:ln w="9525">
            <a:noFill/>
            <a:miter lim="800000"/>
            <a:headEnd/>
            <a:tailEnd/>
          </a:ln>
          <a:effectLst/>
        </p:spPr>
        <p:txBody>
          <a:bodyPr wrap="square">
            <a:spAutoFit/>
          </a:bodyPr>
          <a:lstStyle/>
          <a:p>
            <a:r>
              <a:rPr lang="en-US" sz="1100" b="1" spc="10" dirty="0">
                <a:solidFill>
                  <a:srgbClr val="FF0000"/>
                </a:solidFill>
                <a:latin typeface="Arial" pitchFamily="34" charset="0"/>
                <a:cs typeface="Arial" pitchFamily="34" charset="0"/>
              </a:rPr>
              <a:t>Fig 7</a:t>
            </a:r>
          </a:p>
        </p:txBody>
      </p:sp>
    </p:spTree>
    <p:extLst>
      <p:ext uri="{BB962C8B-B14F-4D97-AF65-F5344CB8AC3E}">
        <p14:creationId xmlns:p14="http://schemas.microsoft.com/office/powerpoint/2010/main" val="699232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3400" y="1752600"/>
            <a:ext cx="3886200" cy="307777"/>
          </a:xfrm>
          <a:prstGeom prst="rect">
            <a:avLst/>
          </a:prstGeom>
          <a:noFill/>
        </p:spPr>
        <p:txBody>
          <a:bodyPr wrap="square" rtlCol="0">
            <a:spAutoFit/>
          </a:bodyPr>
          <a:lstStyle/>
          <a:p>
            <a:r>
              <a:rPr lang="en-US" sz="1400" b="1" dirty="0">
                <a:latin typeface="Trebuchet MS" pitchFamily="34" charset="0"/>
              </a:rPr>
              <a:t>Location map – soils colored by Cu</a:t>
            </a:r>
          </a:p>
        </p:txBody>
      </p:sp>
      <p:sp>
        <p:nvSpPr>
          <p:cNvPr id="13" name="Text Box 14">
            <a:extLst>
              <a:ext uri="{FF2B5EF4-FFF2-40B4-BE49-F238E27FC236}">
                <a16:creationId xmlns:a16="http://schemas.microsoft.com/office/drawing/2014/main" id="{C18A7E02-0875-92AF-C41C-2CC8318F2BC8}"/>
              </a:ext>
            </a:extLst>
          </p:cNvPr>
          <p:cNvSpPr txBox="1">
            <a:spLocks noChangeArrowheads="1"/>
          </p:cNvSpPr>
          <p:nvPr/>
        </p:nvSpPr>
        <p:spPr bwMode="auto">
          <a:xfrm>
            <a:off x="512176" y="7712198"/>
            <a:ext cx="5669184" cy="938719"/>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Figure 5:</a:t>
            </a:r>
            <a:r>
              <a:rPr lang="en-US" sz="1100" spc="10" dirty="0">
                <a:latin typeface="Arial" pitchFamily="34" charset="0"/>
                <a:cs typeface="Arial" pitchFamily="34" charset="0"/>
              </a:rPr>
              <a:t> The image above shows the 0.1 isosurface of the results for the air core data using the Halley model. Four porphyry targets are highlighted by the analysis. Target FG-Stavely-AC-2 is both the highest scoring and best constrained target. Target FG-Stavely-AC-3A is coincident with target FG-Stavely-S-1. Cross sections through some of the targets are shown in the figures indicated above.</a:t>
            </a:r>
            <a:endParaRPr lang="en-US" sz="1100" b="1" spc="10" dirty="0">
              <a:latin typeface="Arial" pitchFamily="34" charset="0"/>
              <a:cs typeface="Arial" pitchFamily="34" charset="0"/>
            </a:endParaRPr>
          </a:p>
        </p:txBody>
      </p:sp>
      <p:sp>
        <p:nvSpPr>
          <p:cNvPr id="2" name="Text Box 14">
            <a:extLst>
              <a:ext uri="{FF2B5EF4-FFF2-40B4-BE49-F238E27FC236}">
                <a16:creationId xmlns:a16="http://schemas.microsoft.com/office/drawing/2014/main" id="{5AA8F4E8-29E7-A6CC-4B2B-D7A1757B45FA}"/>
              </a:ext>
            </a:extLst>
          </p:cNvPr>
          <p:cNvSpPr txBox="1">
            <a:spLocks noChangeArrowheads="1"/>
          </p:cNvSpPr>
          <p:nvPr/>
        </p:nvSpPr>
        <p:spPr bwMode="auto">
          <a:xfrm>
            <a:off x="531591" y="7525538"/>
            <a:ext cx="5669184" cy="26161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02_Stavely_Aircore_Halley_3DTargeting_0p1</a:t>
            </a:r>
          </a:p>
        </p:txBody>
      </p:sp>
      <p:grpSp>
        <p:nvGrpSpPr>
          <p:cNvPr id="23" name="Group 22">
            <a:extLst>
              <a:ext uri="{FF2B5EF4-FFF2-40B4-BE49-F238E27FC236}">
                <a16:creationId xmlns:a16="http://schemas.microsoft.com/office/drawing/2014/main" id="{C493DC61-0468-CEDA-D429-013A34E8C182}"/>
              </a:ext>
            </a:extLst>
          </p:cNvPr>
          <p:cNvGrpSpPr/>
          <p:nvPr/>
        </p:nvGrpSpPr>
        <p:grpSpPr>
          <a:xfrm>
            <a:off x="625207" y="2363949"/>
            <a:ext cx="4396058" cy="5179851"/>
            <a:chOff x="625207" y="2363949"/>
            <a:chExt cx="4396058" cy="5179851"/>
          </a:xfrm>
        </p:grpSpPr>
        <p:pic>
          <p:nvPicPr>
            <p:cNvPr id="22" name="Picture 21">
              <a:extLst>
                <a:ext uri="{FF2B5EF4-FFF2-40B4-BE49-F238E27FC236}">
                  <a16:creationId xmlns:a16="http://schemas.microsoft.com/office/drawing/2014/main" id="{536765CA-61B7-C160-D098-0B1E10092888}"/>
                </a:ext>
              </a:extLst>
            </p:cNvPr>
            <p:cNvPicPr>
              <a:picLocks noChangeAspect="1"/>
            </p:cNvPicPr>
            <p:nvPr/>
          </p:nvPicPr>
          <p:blipFill>
            <a:blip r:embed="rId3"/>
            <a:stretch>
              <a:fillRect/>
            </a:stretch>
          </p:blipFill>
          <p:spPr>
            <a:xfrm>
              <a:off x="625207" y="2363949"/>
              <a:ext cx="4396058" cy="5179851"/>
            </a:xfrm>
            <a:prstGeom prst="rect">
              <a:avLst/>
            </a:prstGeom>
            <a:ln>
              <a:solidFill>
                <a:schemeClr val="accent1"/>
              </a:solidFill>
            </a:ln>
          </p:spPr>
        </p:pic>
        <p:cxnSp>
          <p:nvCxnSpPr>
            <p:cNvPr id="3" name="Straight Connector 2">
              <a:extLst>
                <a:ext uri="{FF2B5EF4-FFF2-40B4-BE49-F238E27FC236}">
                  <a16:creationId xmlns:a16="http://schemas.microsoft.com/office/drawing/2014/main" id="{052F2CFC-8BD4-6EBF-ECA2-6B24F6FB41EC}"/>
                </a:ext>
              </a:extLst>
            </p:cNvPr>
            <p:cNvCxnSpPr/>
            <p:nvPr/>
          </p:nvCxnSpPr>
          <p:spPr>
            <a:xfrm>
              <a:off x="2735856" y="4873128"/>
              <a:ext cx="201976" cy="3451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FCCCBCF-E66E-A20D-DC05-054A388E7468}"/>
                </a:ext>
              </a:extLst>
            </p:cNvPr>
            <p:cNvCxnSpPr>
              <a:cxnSpLocks/>
            </p:cNvCxnSpPr>
            <p:nvPr/>
          </p:nvCxnSpPr>
          <p:spPr>
            <a:xfrm>
              <a:off x="1409623" y="3669152"/>
              <a:ext cx="77" cy="3059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Text Box 14">
            <a:extLst>
              <a:ext uri="{FF2B5EF4-FFF2-40B4-BE49-F238E27FC236}">
                <a16:creationId xmlns:a16="http://schemas.microsoft.com/office/drawing/2014/main" id="{5C21D79D-58B6-663D-E11E-6A9EB2D13D45}"/>
              </a:ext>
            </a:extLst>
          </p:cNvPr>
          <p:cNvSpPr txBox="1">
            <a:spLocks noChangeArrowheads="1"/>
          </p:cNvSpPr>
          <p:nvPr/>
        </p:nvSpPr>
        <p:spPr bwMode="auto">
          <a:xfrm>
            <a:off x="1066877" y="5181600"/>
            <a:ext cx="1415973" cy="26161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FG-Stavely-AC-3A</a:t>
            </a:r>
          </a:p>
        </p:txBody>
      </p:sp>
      <p:cxnSp>
        <p:nvCxnSpPr>
          <p:cNvPr id="10" name="Straight Arrow Connector 9">
            <a:extLst>
              <a:ext uri="{FF2B5EF4-FFF2-40B4-BE49-F238E27FC236}">
                <a16:creationId xmlns:a16="http://schemas.microsoft.com/office/drawing/2014/main" id="{B4FF9587-8122-7B7A-2856-9E21D04EB9AE}"/>
              </a:ext>
            </a:extLst>
          </p:cNvPr>
          <p:cNvCxnSpPr>
            <a:cxnSpLocks/>
          </p:cNvCxnSpPr>
          <p:nvPr/>
        </p:nvCxnSpPr>
        <p:spPr>
          <a:xfrm flipV="1">
            <a:off x="2362200" y="5048250"/>
            <a:ext cx="419100" cy="2095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7E826E7-F71B-9328-0137-1443F48B6708}"/>
              </a:ext>
            </a:extLst>
          </p:cNvPr>
          <p:cNvCxnSpPr>
            <a:cxnSpLocks/>
          </p:cNvCxnSpPr>
          <p:nvPr/>
        </p:nvCxnSpPr>
        <p:spPr>
          <a:xfrm flipH="1">
            <a:off x="2888256" y="4971771"/>
            <a:ext cx="302582" cy="17866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14">
            <a:extLst>
              <a:ext uri="{FF2B5EF4-FFF2-40B4-BE49-F238E27FC236}">
                <a16:creationId xmlns:a16="http://schemas.microsoft.com/office/drawing/2014/main" id="{9BCCBFD2-41A4-2B46-E38E-78E879BDA1BA}"/>
              </a:ext>
            </a:extLst>
          </p:cNvPr>
          <p:cNvSpPr txBox="1">
            <a:spLocks noChangeArrowheads="1"/>
          </p:cNvSpPr>
          <p:nvPr/>
        </p:nvSpPr>
        <p:spPr bwMode="auto">
          <a:xfrm>
            <a:off x="3031448" y="4755483"/>
            <a:ext cx="632042" cy="261610"/>
          </a:xfrm>
          <a:prstGeom prst="rect">
            <a:avLst/>
          </a:prstGeom>
          <a:noFill/>
          <a:ln w="9525">
            <a:noFill/>
            <a:miter lim="800000"/>
            <a:headEnd/>
            <a:tailEnd/>
          </a:ln>
          <a:effectLst/>
        </p:spPr>
        <p:txBody>
          <a:bodyPr wrap="square">
            <a:spAutoFit/>
          </a:bodyPr>
          <a:lstStyle/>
          <a:p>
            <a:r>
              <a:rPr lang="en-US" sz="1100" b="1" spc="10" dirty="0">
                <a:solidFill>
                  <a:srgbClr val="FF0000"/>
                </a:solidFill>
                <a:latin typeface="Arial" pitchFamily="34" charset="0"/>
                <a:cs typeface="Arial" pitchFamily="34" charset="0"/>
              </a:rPr>
              <a:t>Fig 10</a:t>
            </a:r>
          </a:p>
        </p:txBody>
      </p:sp>
      <p:sp>
        <p:nvSpPr>
          <p:cNvPr id="15" name="Text Box 14">
            <a:extLst>
              <a:ext uri="{FF2B5EF4-FFF2-40B4-BE49-F238E27FC236}">
                <a16:creationId xmlns:a16="http://schemas.microsoft.com/office/drawing/2014/main" id="{EB0B22B3-90DF-3E80-E950-64EA35DE7960}"/>
              </a:ext>
            </a:extLst>
          </p:cNvPr>
          <p:cNvSpPr txBox="1">
            <a:spLocks noChangeArrowheads="1"/>
          </p:cNvSpPr>
          <p:nvPr/>
        </p:nvSpPr>
        <p:spPr bwMode="auto">
          <a:xfrm>
            <a:off x="1611266" y="3570767"/>
            <a:ext cx="1326566" cy="26161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FG-Stavely-AC-2</a:t>
            </a:r>
          </a:p>
        </p:txBody>
      </p:sp>
      <p:cxnSp>
        <p:nvCxnSpPr>
          <p:cNvPr id="16" name="Straight Arrow Connector 15">
            <a:extLst>
              <a:ext uri="{FF2B5EF4-FFF2-40B4-BE49-F238E27FC236}">
                <a16:creationId xmlns:a16="http://schemas.microsoft.com/office/drawing/2014/main" id="{FB71D189-7FDC-A282-6455-2599AF8B776A}"/>
              </a:ext>
            </a:extLst>
          </p:cNvPr>
          <p:cNvCxnSpPr>
            <a:cxnSpLocks/>
          </p:cNvCxnSpPr>
          <p:nvPr/>
        </p:nvCxnSpPr>
        <p:spPr>
          <a:xfrm flipH="1">
            <a:off x="1447800" y="3769337"/>
            <a:ext cx="228600" cy="406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6ECBD89-9C36-DCB6-0958-F9E7D027C7A9}"/>
              </a:ext>
            </a:extLst>
          </p:cNvPr>
          <p:cNvCxnSpPr>
            <a:cxnSpLocks/>
          </p:cNvCxnSpPr>
          <p:nvPr/>
        </p:nvCxnSpPr>
        <p:spPr>
          <a:xfrm>
            <a:off x="1231900" y="3613150"/>
            <a:ext cx="184150" cy="10795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 Box 14">
            <a:extLst>
              <a:ext uri="{FF2B5EF4-FFF2-40B4-BE49-F238E27FC236}">
                <a16:creationId xmlns:a16="http://schemas.microsoft.com/office/drawing/2014/main" id="{57E88B51-4015-09EA-E1F0-CFEF2E30157C}"/>
              </a:ext>
            </a:extLst>
          </p:cNvPr>
          <p:cNvSpPr txBox="1">
            <a:spLocks noChangeArrowheads="1"/>
          </p:cNvSpPr>
          <p:nvPr/>
        </p:nvSpPr>
        <p:spPr bwMode="auto">
          <a:xfrm>
            <a:off x="802216" y="3431977"/>
            <a:ext cx="632042" cy="261610"/>
          </a:xfrm>
          <a:prstGeom prst="rect">
            <a:avLst/>
          </a:prstGeom>
          <a:noFill/>
          <a:ln w="9525">
            <a:noFill/>
            <a:miter lim="800000"/>
            <a:headEnd/>
            <a:tailEnd/>
          </a:ln>
          <a:effectLst/>
        </p:spPr>
        <p:txBody>
          <a:bodyPr wrap="square">
            <a:spAutoFit/>
          </a:bodyPr>
          <a:lstStyle/>
          <a:p>
            <a:r>
              <a:rPr lang="en-US" sz="1100" b="1" spc="10">
                <a:solidFill>
                  <a:srgbClr val="FF0000"/>
                </a:solidFill>
                <a:latin typeface="Arial" pitchFamily="34" charset="0"/>
                <a:cs typeface="Arial" pitchFamily="34" charset="0"/>
              </a:rPr>
              <a:t>Fig 9</a:t>
            </a:r>
            <a:endParaRPr lang="en-US" sz="1100" b="1" spc="10" dirty="0">
              <a:solidFill>
                <a:srgbClr val="FF0000"/>
              </a:solidFill>
              <a:latin typeface="Arial" pitchFamily="34" charset="0"/>
              <a:cs typeface="Arial" pitchFamily="34" charset="0"/>
            </a:endParaRPr>
          </a:p>
        </p:txBody>
      </p:sp>
      <p:sp>
        <p:nvSpPr>
          <p:cNvPr id="25" name="Text Box 14">
            <a:extLst>
              <a:ext uri="{FF2B5EF4-FFF2-40B4-BE49-F238E27FC236}">
                <a16:creationId xmlns:a16="http://schemas.microsoft.com/office/drawing/2014/main" id="{2B381D31-5E74-E833-B2DC-CBCE4A964184}"/>
              </a:ext>
            </a:extLst>
          </p:cNvPr>
          <p:cNvSpPr txBox="1">
            <a:spLocks noChangeArrowheads="1"/>
          </p:cNvSpPr>
          <p:nvPr/>
        </p:nvSpPr>
        <p:spPr bwMode="auto">
          <a:xfrm>
            <a:off x="1219277" y="5334000"/>
            <a:ext cx="1415973" cy="26161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FG-Stavely-AC-3B</a:t>
            </a:r>
          </a:p>
        </p:txBody>
      </p:sp>
      <p:cxnSp>
        <p:nvCxnSpPr>
          <p:cNvPr id="26" name="Straight Arrow Connector 25">
            <a:extLst>
              <a:ext uri="{FF2B5EF4-FFF2-40B4-BE49-F238E27FC236}">
                <a16:creationId xmlns:a16="http://schemas.microsoft.com/office/drawing/2014/main" id="{49CEFF5A-33B5-3FDF-4068-98388AB43D1D}"/>
              </a:ext>
            </a:extLst>
          </p:cNvPr>
          <p:cNvCxnSpPr>
            <a:cxnSpLocks/>
          </p:cNvCxnSpPr>
          <p:nvPr/>
        </p:nvCxnSpPr>
        <p:spPr>
          <a:xfrm flipV="1">
            <a:off x="2514600" y="5148590"/>
            <a:ext cx="360316" cy="26161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 Box 14">
            <a:extLst>
              <a:ext uri="{FF2B5EF4-FFF2-40B4-BE49-F238E27FC236}">
                <a16:creationId xmlns:a16="http://schemas.microsoft.com/office/drawing/2014/main" id="{955124A6-31E4-AAE6-0DD2-E4A04C357537}"/>
              </a:ext>
            </a:extLst>
          </p:cNvPr>
          <p:cNvSpPr txBox="1">
            <a:spLocks noChangeArrowheads="1"/>
          </p:cNvSpPr>
          <p:nvPr/>
        </p:nvSpPr>
        <p:spPr bwMode="auto">
          <a:xfrm>
            <a:off x="2027869" y="3061507"/>
            <a:ext cx="1415973" cy="26161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FG-Stavely-AC-1</a:t>
            </a:r>
          </a:p>
        </p:txBody>
      </p:sp>
      <p:cxnSp>
        <p:nvCxnSpPr>
          <p:cNvPr id="31" name="Straight Arrow Connector 30">
            <a:extLst>
              <a:ext uri="{FF2B5EF4-FFF2-40B4-BE49-F238E27FC236}">
                <a16:creationId xmlns:a16="http://schemas.microsoft.com/office/drawing/2014/main" id="{1CFC6836-27B1-1825-E067-AE2A479F1ECC}"/>
              </a:ext>
            </a:extLst>
          </p:cNvPr>
          <p:cNvCxnSpPr>
            <a:cxnSpLocks/>
          </p:cNvCxnSpPr>
          <p:nvPr/>
        </p:nvCxnSpPr>
        <p:spPr>
          <a:xfrm>
            <a:off x="2571750" y="3310199"/>
            <a:ext cx="0" cy="2605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011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3400" y="1752600"/>
            <a:ext cx="5486400" cy="307777"/>
          </a:xfrm>
          <a:prstGeom prst="rect">
            <a:avLst/>
          </a:prstGeom>
          <a:noFill/>
        </p:spPr>
        <p:txBody>
          <a:bodyPr wrap="square" rtlCol="0">
            <a:spAutoFit/>
          </a:bodyPr>
          <a:lstStyle/>
          <a:p>
            <a:r>
              <a:rPr lang="en-US" sz="1400" b="1" dirty="0">
                <a:latin typeface="Trebuchet MS" pitchFamily="34" charset="0"/>
              </a:rPr>
              <a:t>Targeting results section view – FG-Stavely-S-3</a:t>
            </a:r>
          </a:p>
        </p:txBody>
      </p:sp>
      <p:sp>
        <p:nvSpPr>
          <p:cNvPr id="9" name="Text Box 14">
            <a:extLst>
              <a:ext uri="{FF2B5EF4-FFF2-40B4-BE49-F238E27FC236}">
                <a16:creationId xmlns:a16="http://schemas.microsoft.com/office/drawing/2014/main" id="{367A27C5-ACB4-0E25-41FC-0AEA80660FE6}"/>
              </a:ext>
            </a:extLst>
          </p:cNvPr>
          <p:cNvSpPr txBox="1">
            <a:spLocks noChangeArrowheads="1"/>
          </p:cNvSpPr>
          <p:nvPr/>
        </p:nvSpPr>
        <p:spPr bwMode="auto">
          <a:xfrm>
            <a:off x="522931" y="7413522"/>
            <a:ext cx="5669184" cy="938719"/>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Figure 6:</a:t>
            </a:r>
            <a:r>
              <a:rPr lang="en-US" sz="1100" spc="10" dirty="0">
                <a:latin typeface="Arial" pitchFamily="34" charset="0"/>
                <a:cs typeface="Arial" pitchFamily="34" charset="0"/>
              </a:rPr>
              <a:t> Cross section through target FG-Stavely-S-3 showing isosurface values from 0.1 to 0.2. The section is north-south oriented at an easting of 649350. The target has a shallower part approximately 500m below the surface and a deep part that is close to 2km deep. Air core sampling should be completed over the target. Air core data should be better at discriminating the depth to the target.</a:t>
            </a:r>
            <a:endParaRPr lang="en-US" sz="1100" b="1" spc="10" dirty="0">
              <a:latin typeface="Arial" pitchFamily="34" charset="0"/>
              <a:cs typeface="Arial" pitchFamily="34" charset="0"/>
            </a:endParaRPr>
          </a:p>
        </p:txBody>
      </p:sp>
      <p:sp>
        <p:nvSpPr>
          <p:cNvPr id="10" name="Text Box 14">
            <a:extLst>
              <a:ext uri="{FF2B5EF4-FFF2-40B4-BE49-F238E27FC236}">
                <a16:creationId xmlns:a16="http://schemas.microsoft.com/office/drawing/2014/main" id="{04EE28EE-3403-257D-3FEF-A942908F93E3}"/>
              </a:ext>
            </a:extLst>
          </p:cNvPr>
          <p:cNvSpPr txBox="1">
            <a:spLocks noChangeArrowheads="1"/>
          </p:cNvSpPr>
          <p:nvPr/>
        </p:nvSpPr>
        <p:spPr bwMode="auto">
          <a:xfrm>
            <a:off x="531591" y="6019800"/>
            <a:ext cx="5669184" cy="144655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03_Stavely_Soils_Halley_90th_3DTargeting_0p1 (cyan)</a:t>
            </a:r>
          </a:p>
          <a:p>
            <a:r>
              <a:rPr lang="en-US" sz="1100" b="1" spc="10" dirty="0">
                <a:latin typeface="Arial" pitchFamily="34" charset="0"/>
                <a:cs typeface="Arial" pitchFamily="34" charset="0"/>
              </a:rPr>
              <a:t>04_Stavely_Soils_Halley_90th_3DTargeting_0p11 (light green)</a:t>
            </a:r>
          </a:p>
          <a:p>
            <a:r>
              <a:rPr lang="en-US" sz="1100" b="1" spc="10" dirty="0">
                <a:latin typeface="Arial" pitchFamily="34" charset="0"/>
                <a:cs typeface="Arial" pitchFamily="34" charset="0"/>
              </a:rPr>
              <a:t>05_Stavely_Soils_Halley_90th_3DTargeting_0p12 (green)</a:t>
            </a:r>
          </a:p>
          <a:p>
            <a:r>
              <a:rPr lang="en-US" sz="1100" b="1" spc="10" dirty="0">
                <a:latin typeface="Arial" pitchFamily="34" charset="0"/>
                <a:cs typeface="Arial" pitchFamily="34" charset="0"/>
              </a:rPr>
              <a:t>06_Stavely_Soils_Halley_90th_3DTargeting_0p13 (yellow green)</a:t>
            </a:r>
          </a:p>
          <a:p>
            <a:r>
              <a:rPr lang="en-US" sz="1100" b="1" spc="10" dirty="0">
                <a:latin typeface="Arial" pitchFamily="34" charset="0"/>
                <a:cs typeface="Arial" pitchFamily="34" charset="0"/>
              </a:rPr>
              <a:t>07_Stavely_Soils_Halley_90th_3DTargeting_0p14 (yellow)</a:t>
            </a:r>
          </a:p>
          <a:p>
            <a:r>
              <a:rPr lang="en-US" sz="1100" b="1" spc="10" dirty="0">
                <a:latin typeface="Arial" pitchFamily="34" charset="0"/>
                <a:cs typeface="Arial" pitchFamily="34" charset="0"/>
              </a:rPr>
              <a:t>08_Stavely_Soils_Halley_90th_3DTargeting_0p16 (orange)</a:t>
            </a:r>
          </a:p>
          <a:p>
            <a:r>
              <a:rPr lang="en-US" sz="1100" b="1" spc="10" dirty="0">
                <a:latin typeface="Arial" pitchFamily="34" charset="0"/>
                <a:cs typeface="Arial" pitchFamily="34" charset="0"/>
              </a:rPr>
              <a:t>09_Stavely_Soils_Halley_90th_3DTargeting_0p18 (dark orange)</a:t>
            </a:r>
          </a:p>
          <a:p>
            <a:r>
              <a:rPr lang="en-US" sz="1100" b="1" spc="10" dirty="0">
                <a:latin typeface="Arial" pitchFamily="34" charset="0"/>
                <a:cs typeface="Arial" pitchFamily="34" charset="0"/>
              </a:rPr>
              <a:t>10_Stavely_Soils_Halley_90th_3DTargeting_0p2 (red)</a:t>
            </a:r>
          </a:p>
        </p:txBody>
      </p:sp>
      <p:sp>
        <p:nvSpPr>
          <p:cNvPr id="16" name="Text Box 14">
            <a:extLst>
              <a:ext uri="{FF2B5EF4-FFF2-40B4-BE49-F238E27FC236}">
                <a16:creationId xmlns:a16="http://schemas.microsoft.com/office/drawing/2014/main" id="{A7CDC67A-6ACD-086F-2183-D6826E9D7988}"/>
              </a:ext>
            </a:extLst>
          </p:cNvPr>
          <p:cNvSpPr txBox="1">
            <a:spLocks noChangeArrowheads="1"/>
          </p:cNvSpPr>
          <p:nvPr/>
        </p:nvSpPr>
        <p:spPr bwMode="auto">
          <a:xfrm>
            <a:off x="1295400" y="3170367"/>
            <a:ext cx="1485900" cy="26161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FG-NZ-Soils2023-2</a:t>
            </a:r>
          </a:p>
        </p:txBody>
      </p:sp>
      <p:cxnSp>
        <p:nvCxnSpPr>
          <p:cNvPr id="19" name="Straight Arrow Connector 18">
            <a:extLst>
              <a:ext uri="{FF2B5EF4-FFF2-40B4-BE49-F238E27FC236}">
                <a16:creationId xmlns:a16="http://schemas.microsoft.com/office/drawing/2014/main" id="{369C3FF8-969B-27D6-9F88-1555B9BFB38D}"/>
              </a:ext>
            </a:extLst>
          </p:cNvPr>
          <p:cNvCxnSpPr>
            <a:cxnSpLocks/>
            <a:stCxn id="16" idx="2"/>
          </p:cNvCxnSpPr>
          <p:nvPr/>
        </p:nvCxnSpPr>
        <p:spPr>
          <a:xfrm>
            <a:off x="2038350" y="3431977"/>
            <a:ext cx="1169424" cy="5353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01E12CBD-5B94-A891-F210-9ECD805E4A41}"/>
              </a:ext>
            </a:extLst>
          </p:cNvPr>
          <p:cNvPicPr>
            <a:picLocks noChangeAspect="1"/>
          </p:cNvPicPr>
          <p:nvPr/>
        </p:nvPicPr>
        <p:blipFill>
          <a:blip r:embed="rId3"/>
          <a:stretch>
            <a:fillRect/>
          </a:stretch>
        </p:blipFill>
        <p:spPr>
          <a:xfrm>
            <a:off x="625206" y="2363949"/>
            <a:ext cx="5158812" cy="3655851"/>
          </a:xfrm>
          <a:prstGeom prst="rect">
            <a:avLst/>
          </a:prstGeom>
          <a:ln>
            <a:solidFill>
              <a:schemeClr val="accent1"/>
            </a:solidFill>
          </a:ln>
        </p:spPr>
      </p:pic>
      <p:sp>
        <p:nvSpPr>
          <p:cNvPr id="21" name="Text Box 14">
            <a:extLst>
              <a:ext uri="{FF2B5EF4-FFF2-40B4-BE49-F238E27FC236}">
                <a16:creationId xmlns:a16="http://schemas.microsoft.com/office/drawing/2014/main" id="{37891370-F89B-86B9-7272-B18D6CA8B296}"/>
              </a:ext>
            </a:extLst>
          </p:cNvPr>
          <p:cNvSpPr txBox="1">
            <a:spLocks noChangeArrowheads="1"/>
          </p:cNvSpPr>
          <p:nvPr/>
        </p:nvSpPr>
        <p:spPr bwMode="auto">
          <a:xfrm>
            <a:off x="520700" y="2129936"/>
            <a:ext cx="317500" cy="26161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N</a:t>
            </a:r>
          </a:p>
        </p:txBody>
      </p:sp>
      <p:sp>
        <p:nvSpPr>
          <p:cNvPr id="22" name="Text Box 14">
            <a:extLst>
              <a:ext uri="{FF2B5EF4-FFF2-40B4-BE49-F238E27FC236}">
                <a16:creationId xmlns:a16="http://schemas.microsoft.com/office/drawing/2014/main" id="{38C1C390-F0B8-FDD3-E4B1-96E2FD832182}"/>
              </a:ext>
            </a:extLst>
          </p:cNvPr>
          <p:cNvSpPr txBox="1">
            <a:spLocks noChangeArrowheads="1"/>
          </p:cNvSpPr>
          <p:nvPr/>
        </p:nvSpPr>
        <p:spPr bwMode="auto">
          <a:xfrm>
            <a:off x="5600700" y="2129936"/>
            <a:ext cx="317500" cy="26161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S</a:t>
            </a:r>
          </a:p>
        </p:txBody>
      </p:sp>
    </p:spTree>
    <p:extLst>
      <p:ext uri="{BB962C8B-B14F-4D97-AF65-F5344CB8AC3E}">
        <p14:creationId xmlns:p14="http://schemas.microsoft.com/office/powerpoint/2010/main" val="4154418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3400" y="1752600"/>
            <a:ext cx="5486400" cy="307777"/>
          </a:xfrm>
          <a:prstGeom prst="rect">
            <a:avLst/>
          </a:prstGeom>
          <a:noFill/>
        </p:spPr>
        <p:txBody>
          <a:bodyPr wrap="square" rtlCol="0">
            <a:spAutoFit/>
          </a:bodyPr>
          <a:lstStyle/>
          <a:p>
            <a:r>
              <a:rPr lang="en-US" sz="1400" b="1" dirty="0">
                <a:latin typeface="Trebuchet MS" pitchFamily="34" charset="0"/>
              </a:rPr>
              <a:t>Targeting results section view – FG-Stavely-S-2</a:t>
            </a:r>
          </a:p>
        </p:txBody>
      </p:sp>
      <p:sp>
        <p:nvSpPr>
          <p:cNvPr id="9" name="Text Box 14">
            <a:extLst>
              <a:ext uri="{FF2B5EF4-FFF2-40B4-BE49-F238E27FC236}">
                <a16:creationId xmlns:a16="http://schemas.microsoft.com/office/drawing/2014/main" id="{367A27C5-ACB4-0E25-41FC-0AEA80660FE6}"/>
              </a:ext>
            </a:extLst>
          </p:cNvPr>
          <p:cNvSpPr txBox="1">
            <a:spLocks noChangeArrowheads="1"/>
          </p:cNvSpPr>
          <p:nvPr/>
        </p:nvSpPr>
        <p:spPr bwMode="auto">
          <a:xfrm>
            <a:off x="522931" y="7413522"/>
            <a:ext cx="5669184" cy="1107996"/>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Figure 7:</a:t>
            </a:r>
            <a:r>
              <a:rPr lang="en-US" sz="1100" spc="10" dirty="0">
                <a:latin typeface="Arial" pitchFamily="34" charset="0"/>
                <a:cs typeface="Arial" pitchFamily="34" charset="0"/>
              </a:rPr>
              <a:t> Cross section through target FG-Stavely-S-2 showing isosurface values from 0.1 to 0.18. The section is north-south oriented at an easting of 647130. The target has a shallower part approximately 1km below the surface and a deep part that is close to 2km deep. The target should be evaluated as a possible deep porphyry or epithermal target. Air core sampling over the target area should help determine which mineralization style is more likely.</a:t>
            </a:r>
            <a:endParaRPr lang="en-US" sz="1100" b="1" spc="10" dirty="0">
              <a:latin typeface="Arial" pitchFamily="34" charset="0"/>
              <a:cs typeface="Arial" pitchFamily="34" charset="0"/>
            </a:endParaRPr>
          </a:p>
        </p:txBody>
      </p:sp>
      <p:sp>
        <p:nvSpPr>
          <p:cNvPr id="10" name="Text Box 14">
            <a:extLst>
              <a:ext uri="{FF2B5EF4-FFF2-40B4-BE49-F238E27FC236}">
                <a16:creationId xmlns:a16="http://schemas.microsoft.com/office/drawing/2014/main" id="{04EE28EE-3403-257D-3FEF-A942908F93E3}"/>
              </a:ext>
            </a:extLst>
          </p:cNvPr>
          <p:cNvSpPr txBox="1">
            <a:spLocks noChangeArrowheads="1"/>
          </p:cNvSpPr>
          <p:nvPr/>
        </p:nvSpPr>
        <p:spPr bwMode="auto">
          <a:xfrm>
            <a:off x="531591" y="6019800"/>
            <a:ext cx="5669184" cy="1277273"/>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03_Stavely_Soils_Halley_90th_3DTargeting_0p1 (cyan)</a:t>
            </a:r>
          </a:p>
          <a:p>
            <a:r>
              <a:rPr lang="en-US" sz="1100" b="1" spc="10" dirty="0">
                <a:latin typeface="Arial" pitchFamily="34" charset="0"/>
                <a:cs typeface="Arial" pitchFamily="34" charset="0"/>
              </a:rPr>
              <a:t>04_Stavely_Soils_Halley_90th_3DTargeting_0p11 (light green)</a:t>
            </a:r>
          </a:p>
          <a:p>
            <a:r>
              <a:rPr lang="en-US" sz="1100" b="1" spc="10" dirty="0">
                <a:latin typeface="Arial" pitchFamily="34" charset="0"/>
                <a:cs typeface="Arial" pitchFamily="34" charset="0"/>
              </a:rPr>
              <a:t>05_Stavely_Soils_Halley_90th_3DTargeting_0p12 (green)</a:t>
            </a:r>
          </a:p>
          <a:p>
            <a:r>
              <a:rPr lang="en-US" sz="1100" b="1" spc="10" dirty="0">
                <a:latin typeface="Arial" pitchFamily="34" charset="0"/>
                <a:cs typeface="Arial" pitchFamily="34" charset="0"/>
              </a:rPr>
              <a:t>06_Stavely_Soils_Halley_90th_3DTargeting_0p13 (yellow green)</a:t>
            </a:r>
          </a:p>
          <a:p>
            <a:r>
              <a:rPr lang="en-US" sz="1100" b="1" spc="10" dirty="0">
                <a:latin typeface="Arial" pitchFamily="34" charset="0"/>
                <a:cs typeface="Arial" pitchFamily="34" charset="0"/>
              </a:rPr>
              <a:t>07_Stavely_Soils_Halley_90th_3DTargeting_0p14 (yellow)</a:t>
            </a:r>
          </a:p>
          <a:p>
            <a:r>
              <a:rPr lang="en-US" sz="1100" b="1" spc="10" dirty="0">
                <a:latin typeface="Arial" pitchFamily="34" charset="0"/>
                <a:cs typeface="Arial" pitchFamily="34" charset="0"/>
              </a:rPr>
              <a:t>08_Stavely_Soils_Halley_90th_3DTargeting_0p16 (orange)</a:t>
            </a:r>
          </a:p>
          <a:p>
            <a:r>
              <a:rPr lang="en-US" sz="1100" b="1" spc="10" dirty="0">
                <a:latin typeface="Arial" pitchFamily="34" charset="0"/>
                <a:cs typeface="Arial" pitchFamily="34" charset="0"/>
              </a:rPr>
              <a:t>09_Stavely_Soils_Halley_90th_3DTargeting_0p18 (dark orange)</a:t>
            </a:r>
          </a:p>
        </p:txBody>
      </p:sp>
      <p:sp>
        <p:nvSpPr>
          <p:cNvPr id="16" name="Text Box 14">
            <a:extLst>
              <a:ext uri="{FF2B5EF4-FFF2-40B4-BE49-F238E27FC236}">
                <a16:creationId xmlns:a16="http://schemas.microsoft.com/office/drawing/2014/main" id="{A7CDC67A-6ACD-086F-2183-D6826E9D7988}"/>
              </a:ext>
            </a:extLst>
          </p:cNvPr>
          <p:cNvSpPr txBox="1">
            <a:spLocks noChangeArrowheads="1"/>
          </p:cNvSpPr>
          <p:nvPr/>
        </p:nvSpPr>
        <p:spPr bwMode="auto">
          <a:xfrm>
            <a:off x="1295400" y="3170367"/>
            <a:ext cx="1485900" cy="26161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FG-NZ-Soils2023-2</a:t>
            </a:r>
          </a:p>
        </p:txBody>
      </p:sp>
      <p:cxnSp>
        <p:nvCxnSpPr>
          <p:cNvPr id="19" name="Straight Arrow Connector 18">
            <a:extLst>
              <a:ext uri="{FF2B5EF4-FFF2-40B4-BE49-F238E27FC236}">
                <a16:creationId xmlns:a16="http://schemas.microsoft.com/office/drawing/2014/main" id="{369C3FF8-969B-27D6-9F88-1555B9BFB38D}"/>
              </a:ext>
            </a:extLst>
          </p:cNvPr>
          <p:cNvCxnSpPr>
            <a:cxnSpLocks/>
            <a:stCxn id="16" idx="2"/>
          </p:cNvCxnSpPr>
          <p:nvPr/>
        </p:nvCxnSpPr>
        <p:spPr>
          <a:xfrm>
            <a:off x="2038350" y="3431977"/>
            <a:ext cx="1169424" cy="5353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3F3EBC4-18D2-E9F4-9951-046D5C58C915}"/>
              </a:ext>
            </a:extLst>
          </p:cNvPr>
          <p:cNvPicPr>
            <a:picLocks noChangeAspect="1"/>
          </p:cNvPicPr>
          <p:nvPr/>
        </p:nvPicPr>
        <p:blipFill>
          <a:blip r:embed="rId3"/>
          <a:stretch>
            <a:fillRect/>
          </a:stretch>
        </p:blipFill>
        <p:spPr>
          <a:xfrm>
            <a:off x="625206" y="2363949"/>
            <a:ext cx="4966746" cy="3655851"/>
          </a:xfrm>
          <a:prstGeom prst="rect">
            <a:avLst/>
          </a:prstGeom>
          <a:ln>
            <a:solidFill>
              <a:schemeClr val="accent1"/>
            </a:solidFill>
          </a:ln>
        </p:spPr>
      </p:pic>
      <p:sp>
        <p:nvSpPr>
          <p:cNvPr id="4" name="Text Box 14">
            <a:extLst>
              <a:ext uri="{FF2B5EF4-FFF2-40B4-BE49-F238E27FC236}">
                <a16:creationId xmlns:a16="http://schemas.microsoft.com/office/drawing/2014/main" id="{78F65C99-D1E4-CD68-5717-D6DEC81CB77D}"/>
              </a:ext>
            </a:extLst>
          </p:cNvPr>
          <p:cNvSpPr txBox="1">
            <a:spLocks noChangeArrowheads="1"/>
          </p:cNvSpPr>
          <p:nvPr/>
        </p:nvSpPr>
        <p:spPr bwMode="auto">
          <a:xfrm>
            <a:off x="520700" y="2129936"/>
            <a:ext cx="317500" cy="26161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N</a:t>
            </a:r>
          </a:p>
        </p:txBody>
      </p:sp>
      <p:sp>
        <p:nvSpPr>
          <p:cNvPr id="5" name="Text Box 14">
            <a:extLst>
              <a:ext uri="{FF2B5EF4-FFF2-40B4-BE49-F238E27FC236}">
                <a16:creationId xmlns:a16="http://schemas.microsoft.com/office/drawing/2014/main" id="{912A2DB7-8414-53C7-BD6E-AD7AC4E85B89}"/>
              </a:ext>
            </a:extLst>
          </p:cNvPr>
          <p:cNvSpPr txBox="1">
            <a:spLocks noChangeArrowheads="1"/>
          </p:cNvSpPr>
          <p:nvPr/>
        </p:nvSpPr>
        <p:spPr bwMode="auto">
          <a:xfrm>
            <a:off x="5429250" y="2129936"/>
            <a:ext cx="317500" cy="26161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S</a:t>
            </a:r>
          </a:p>
        </p:txBody>
      </p:sp>
    </p:spTree>
    <p:extLst>
      <p:ext uri="{BB962C8B-B14F-4D97-AF65-F5344CB8AC3E}">
        <p14:creationId xmlns:p14="http://schemas.microsoft.com/office/powerpoint/2010/main" val="119403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3400" y="1752600"/>
            <a:ext cx="6019800" cy="523220"/>
          </a:xfrm>
          <a:prstGeom prst="rect">
            <a:avLst/>
          </a:prstGeom>
          <a:noFill/>
        </p:spPr>
        <p:txBody>
          <a:bodyPr wrap="square" rtlCol="0">
            <a:spAutoFit/>
          </a:bodyPr>
          <a:lstStyle/>
          <a:p>
            <a:r>
              <a:rPr lang="en-US" sz="1400" b="1" dirty="0">
                <a:latin typeface="Trebuchet MS" pitchFamily="34" charset="0"/>
              </a:rPr>
              <a:t>Targeting results section view – FG-Stavely-S-4 and </a:t>
            </a:r>
            <a:r>
              <a:rPr lang="en-US" sz="1400" b="1" spc="10" dirty="0">
                <a:latin typeface="Arial" pitchFamily="34" charset="0"/>
                <a:cs typeface="Arial" pitchFamily="34" charset="0"/>
              </a:rPr>
              <a:t>FG-Stavely-S-Epi1</a:t>
            </a:r>
          </a:p>
          <a:p>
            <a:endParaRPr lang="en-US" sz="1400" b="1" dirty="0">
              <a:latin typeface="Trebuchet MS" pitchFamily="34" charset="0"/>
            </a:endParaRPr>
          </a:p>
        </p:txBody>
      </p:sp>
      <p:sp>
        <p:nvSpPr>
          <p:cNvPr id="9" name="Text Box 14">
            <a:extLst>
              <a:ext uri="{FF2B5EF4-FFF2-40B4-BE49-F238E27FC236}">
                <a16:creationId xmlns:a16="http://schemas.microsoft.com/office/drawing/2014/main" id="{367A27C5-ACB4-0E25-41FC-0AEA80660FE6}"/>
              </a:ext>
            </a:extLst>
          </p:cNvPr>
          <p:cNvSpPr txBox="1">
            <a:spLocks noChangeArrowheads="1"/>
          </p:cNvSpPr>
          <p:nvPr/>
        </p:nvSpPr>
        <p:spPr bwMode="auto">
          <a:xfrm>
            <a:off x="522931" y="7413522"/>
            <a:ext cx="5669184" cy="1277273"/>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Figure 8:</a:t>
            </a:r>
            <a:r>
              <a:rPr lang="en-US" sz="1100" spc="10" dirty="0">
                <a:latin typeface="Arial" pitchFamily="34" charset="0"/>
                <a:cs typeface="Arial" pitchFamily="34" charset="0"/>
              </a:rPr>
              <a:t> Cross section through targets FG-Stavely-S-4 and FG-Stavely-S-Epi1 showing isosurface values from 0.08 to 0.16. The section is oriented northwest to southeast. The Epi1 area shows more significant metal enrichment than the S4 area. However, the elements are not zoned in the way the model predicts, so the scores are lower. The deeper target at S4 scores higher than the shallower target, so both may be epithermal targets. Air core drilling should help determine the style of mineralization that is most likely.  </a:t>
            </a:r>
            <a:endParaRPr lang="en-US" sz="1100" b="1" spc="10" dirty="0">
              <a:latin typeface="Arial" pitchFamily="34" charset="0"/>
              <a:cs typeface="Arial" pitchFamily="34" charset="0"/>
            </a:endParaRPr>
          </a:p>
        </p:txBody>
      </p:sp>
      <p:sp>
        <p:nvSpPr>
          <p:cNvPr id="10" name="Text Box 14">
            <a:extLst>
              <a:ext uri="{FF2B5EF4-FFF2-40B4-BE49-F238E27FC236}">
                <a16:creationId xmlns:a16="http://schemas.microsoft.com/office/drawing/2014/main" id="{04EE28EE-3403-257D-3FEF-A942908F93E3}"/>
              </a:ext>
            </a:extLst>
          </p:cNvPr>
          <p:cNvSpPr txBox="1">
            <a:spLocks noChangeArrowheads="1"/>
          </p:cNvSpPr>
          <p:nvPr/>
        </p:nvSpPr>
        <p:spPr bwMode="auto">
          <a:xfrm>
            <a:off x="531591" y="6019800"/>
            <a:ext cx="5669184" cy="144655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01_Stavely_Soils_Halley_90th_3DTargeting_0p08 (dark blue)</a:t>
            </a:r>
          </a:p>
          <a:p>
            <a:r>
              <a:rPr lang="en-US" sz="1100" b="1" spc="10" dirty="0">
                <a:latin typeface="Arial" pitchFamily="34" charset="0"/>
                <a:cs typeface="Arial" pitchFamily="34" charset="0"/>
              </a:rPr>
              <a:t>02_Stavely_Soils_Halley_90th_3DTargeting_0p09 (light blue)</a:t>
            </a:r>
          </a:p>
          <a:p>
            <a:r>
              <a:rPr lang="en-US" sz="1100" b="1" spc="10" dirty="0">
                <a:latin typeface="Arial" pitchFamily="34" charset="0"/>
                <a:cs typeface="Arial" pitchFamily="34" charset="0"/>
              </a:rPr>
              <a:t>03_Stavely_Soils_Halley_90th_3DTargeting_0p1 (cyan)</a:t>
            </a:r>
          </a:p>
          <a:p>
            <a:r>
              <a:rPr lang="en-US" sz="1100" b="1" spc="10" dirty="0">
                <a:latin typeface="Arial" pitchFamily="34" charset="0"/>
                <a:cs typeface="Arial" pitchFamily="34" charset="0"/>
              </a:rPr>
              <a:t>04_Stavely_Soils_Halley_90th_3DTargeting_0p11 (light green)</a:t>
            </a:r>
          </a:p>
          <a:p>
            <a:r>
              <a:rPr lang="en-US" sz="1100" b="1" spc="10" dirty="0">
                <a:latin typeface="Arial" pitchFamily="34" charset="0"/>
                <a:cs typeface="Arial" pitchFamily="34" charset="0"/>
              </a:rPr>
              <a:t>05_Stavely_Soils_Halley_90th_3DTargeting_0p12 (green)</a:t>
            </a:r>
          </a:p>
          <a:p>
            <a:r>
              <a:rPr lang="en-US" sz="1100" b="1" spc="10" dirty="0">
                <a:latin typeface="Arial" pitchFamily="34" charset="0"/>
                <a:cs typeface="Arial" pitchFamily="34" charset="0"/>
              </a:rPr>
              <a:t>06_Stavely_Soils_Halley_90th_3DTargeting_0p13 (yellow green)</a:t>
            </a:r>
          </a:p>
          <a:p>
            <a:r>
              <a:rPr lang="en-US" sz="1100" b="1" spc="10" dirty="0">
                <a:latin typeface="Arial" pitchFamily="34" charset="0"/>
                <a:cs typeface="Arial" pitchFamily="34" charset="0"/>
              </a:rPr>
              <a:t>07_Stavely_Soils_Halley_90th_3DTargeting_0p14 (yellow)</a:t>
            </a:r>
          </a:p>
          <a:p>
            <a:r>
              <a:rPr lang="en-US" sz="1100" b="1" spc="10" dirty="0">
                <a:latin typeface="Arial" pitchFamily="34" charset="0"/>
                <a:cs typeface="Arial" pitchFamily="34" charset="0"/>
              </a:rPr>
              <a:t>08_Stavely_Soils_Halley_90th_3DTargeting_0p16 (orange)</a:t>
            </a:r>
          </a:p>
        </p:txBody>
      </p:sp>
      <p:sp>
        <p:nvSpPr>
          <p:cNvPr id="16" name="Text Box 14">
            <a:extLst>
              <a:ext uri="{FF2B5EF4-FFF2-40B4-BE49-F238E27FC236}">
                <a16:creationId xmlns:a16="http://schemas.microsoft.com/office/drawing/2014/main" id="{A7CDC67A-6ACD-086F-2183-D6826E9D7988}"/>
              </a:ext>
            </a:extLst>
          </p:cNvPr>
          <p:cNvSpPr txBox="1">
            <a:spLocks noChangeArrowheads="1"/>
          </p:cNvSpPr>
          <p:nvPr/>
        </p:nvSpPr>
        <p:spPr bwMode="auto">
          <a:xfrm>
            <a:off x="1295400" y="3170367"/>
            <a:ext cx="1485900" cy="26161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FG-NZ-Soils2023-2</a:t>
            </a:r>
          </a:p>
        </p:txBody>
      </p:sp>
      <p:cxnSp>
        <p:nvCxnSpPr>
          <p:cNvPr id="19" name="Straight Arrow Connector 18">
            <a:extLst>
              <a:ext uri="{FF2B5EF4-FFF2-40B4-BE49-F238E27FC236}">
                <a16:creationId xmlns:a16="http://schemas.microsoft.com/office/drawing/2014/main" id="{369C3FF8-969B-27D6-9F88-1555B9BFB38D}"/>
              </a:ext>
            </a:extLst>
          </p:cNvPr>
          <p:cNvCxnSpPr>
            <a:cxnSpLocks/>
            <a:stCxn id="16" idx="2"/>
          </p:cNvCxnSpPr>
          <p:nvPr/>
        </p:nvCxnSpPr>
        <p:spPr>
          <a:xfrm>
            <a:off x="2038350" y="3431977"/>
            <a:ext cx="1169424" cy="5353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6E5907F-7AB3-BED2-1AA4-4E6E8F0D3544}"/>
              </a:ext>
            </a:extLst>
          </p:cNvPr>
          <p:cNvPicPr>
            <a:picLocks noChangeAspect="1"/>
          </p:cNvPicPr>
          <p:nvPr/>
        </p:nvPicPr>
        <p:blipFill>
          <a:blip r:embed="rId3"/>
          <a:stretch>
            <a:fillRect/>
          </a:stretch>
        </p:blipFill>
        <p:spPr>
          <a:xfrm>
            <a:off x="625206" y="2363949"/>
            <a:ext cx="5739119" cy="3655851"/>
          </a:xfrm>
          <a:prstGeom prst="rect">
            <a:avLst/>
          </a:prstGeom>
          <a:ln>
            <a:solidFill>
              <a:schemeClr val="accent1"/>
            </a:solidFill>
          </a:ln>
        </p:spPr>
      </p:pic>
      <p:sp>
        <p:nvSpPr>
          <p:cNvPr id="12" name="Text Box 14">
            <a:extLst>
              <a:ext uri="{FF2B5EF4-FFF2-40B4-BE49-F238E27FC236}">
                <a16:creationId xmlns:a16="http://schemas.microsoft.com/office/drawing/2014/main" id="{923852B3-F619-05E6-74ED-BB0B47B12867}"/>
              </a:ext>
            </a:extLst>
          </p:cNvPr>
          <p:cNvSpPr txBox="1">
            <a:spLocks noChangeArrowheads="1"/>
          </p:cNvSpPr>
          <p:nvPr/>
        </p:nvSpPr>
        <p:spPr bwMode="auto">
          <a:xfrm>
            <a:off x="1600200" y="4702963"/>
            <a:ext cx="1472266" cy="26161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FG-Stavely-S-Epi1</a:t>
            </a:r>
          </a:p>
        </p:txBody>
      </p:sp>
      <p:cxnSp>
        <p:nvCxnSpPr>
          <p:cNvPr id="13" name="Straight Arrow Connector 12">
            <a:extLst>
              <a:ext uri="{FF2B5EF4-FFF2-40B4-BE49-F238E27FC236}">
                <a16:creationId xmlns:a16="http://schemas.microsoft.com/office/drawing/2014/main" id="{553396C2-53FD-130E-CC24-74F67908E5A7}"/>
              </a:ext>
            </a:extLst>
          </p:cNvPr>
          <p:cNvCxnSpPr>
            <a:cxnSpLocks/>
          </p:cNvCxnSpPr>
          <p:nvPr/>
        </p:nvCxnSpPr>
        <p:spPr>
          <a:xfrm flipH="1">
            <a:off x="1600200" y="4953000"/>
            <a:ext cx="228600" cy="4080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14">
            <a:extLst>
              <a:ext uri="{FF2B5EF4-FFF2-40B4-BE49-F238E27FC236}">
                <a16:creationId xmlns:a16="http://schemas.microsoft.com/office/drawing/2014/main" id="{5BFF94AD-FC31-6F75-2FBE-D1C5609DC32A}"/>
              </a:ext>
            </a:extLst>
          </p:cNvPr>
          <p:cNvSpPr txBox="1">
            <a:spLocks noChangeArrowheads="1"/>
          </p:cNvSpPr>
          <p:nvPr/>
        </p:nvSpPr>
        <p:spPr bwMode="auto">
          <a:xfrm>
            <a:off x="3727750" y="3170367"/>
            <a:ext cx="1263650" cy="26161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FG-Stavely-S-4</a:t>
            </a:r>
          </a:p>
        </p:txBody>
      </p:sp>
      <p:cxnSp>
        <p:nvCxnSpPr>
          <p:cNvPr id="15" name="Straight Arrow Connector 14">
            <a:extLst>
              <a:ext uri="{FF2B5EF4-FFF2-40B4-BE49-F238E27FC236}">
                <a16:creationId xmlns:a16="http://schemas.microsoft.com/office/drawing/2014/main" id="{FDF8F4D9-E3AE-E876-A67C-748297B14F92}"/>
              </a:ext>
            </a:extLst>
          </p:cNvPr>
          <p:cNvCxnSpPr>
            <a:cxnSpLocks/>
          </p:cNvCxnSpPr>
          <p:nvPr/>
        </p:nvCxnSpPr>
        <p:spPr>
          <a:xfrm>
            <a:off x="4800600" y="3381001"/>
            <a:ext cx="521535" cy="2825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 Box 14">
            <a:extLst>
              <a:ext uri="{FF2B5EF4-FFF2-40B4-BE49-F238E27FC236}">
                <a16:creationId xmlns:a16="http://schemas.microsoft.com/office/drawing/2014/main" id="{00861508-2008-11BA-155C-0A255FD96518}"/>
              </a:ext>
            </a:extLst>
          </p:cNvPr>
          <p:cNvSpPr txBox="1">
            <a:spLocks noChangeArrowheads="1"/>
          </p:cNvSpPr>
          <p:nvPr/>
        </p:nvSpPr>
        <p:spPr bwMode="auto">
          <a:xfrm>
            <a:off x="520700" y="2129936"/>
            <a:ext cx="546100" cy="26161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NW</a:t>
            </a:r>
          </a:p>
        </p:txBody>
      </p:sp>
      <p:sp>
        <p:nvSpPr>
          <p:cNvPr id="22" name="Text Box 14">
            <a:extLst>
              <a:ext uri="{FF2B5EF4-FFF2-40B4-BE49-F238E27FC236}">
                <a16:creationId xmlns:a16="http://schemas.microsoft.com/office/drawing/2014/main" id="{BB37FC08-ADE5-7AA6-8163-9505132A3872}"/>
              </a:ext>
            </a:extLst>
          </p:cNvPr>
          <p:cNvSpPr txBox="1">
            <a:spLocks noChangeArrowheads="1"/>
          </p:cNvSpPr>
          <p:nvPr/>
        </p:nvSpPr>
        <p:spPr bwMode="auto">
          <a:xfrm>
            <a:off x="6038850" y="2129936"/>
            <a:ext cx="438150" cy="26161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SE</a:t>
            </a:r>
          </a:p>
        </p:txBody>
      </p:sp>
    </p:spTree>
    <p:extLst>
      <p:ext uri="{BB962C8B-B14F-4D97-AF65-F5344CB8AC3E}">
        <p14:creationId xmlns:p14="http://schemas.microsoft.com/office/powerpoint/2010/main" val="3443838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3400" y="1752600"/>
            <a:ext cx="5486400" cy="307777"/>
          </a:xfrm>
          <a:prstGeom prst="rect">
            <a:avLst/>
          </a:prstGeom>
          <a:noFill/>
        </p:spPr>
        <p:txBody>
          <a:bodyPr wrap="square" rtlCol="0">
            <a:spAutoFit/>
          </a:bodyPr>
          <a:lstStyle/>
          <a:p>
            <a:r>
              <a:rPr lang="en-US" sz="1400" b="1" dirty="0">
                <a:latin typeface="Trebuchet MS" pitchFamily="34" charset="0"/>
              </a:rPr>
              <a:t>Targeting results section view – FG-Stavely-AC-2</a:t>
            </a:r>
          </a:p>
        </p:txBody>
      </p:sp>
      <p:sp>
        <p:nvSpPr>
          <p:cNvPr id="9" name="Text Box 14">
            <a:extLst>
              <a:ext uri="{FF2B5EF4-FFF2-40B4-BE49-F238E27FC236}">
                <a16:creationId xmlns:a16="http://schemas.microsoft.com/office/drawing/2014/main" id="{367A27C5-ACB4-0E25-41FC-0AEA80660FE6}"/>
              </a:ext>
            </a:extLst>
          </p:cNvPr>
          <p:cNvSpPr txBox="1">
            <a:spLocks noChangeArrowheads="1"/>
          </p:cNvSpPr>
          <p:nvPr/>
        </p:nvSpPr>
        <p:spPr bwMode="auto">
          <a:xfrm>
            <a:off x="522931" y="7413522"/>
            <a:ext cx="5669184" cy="1107996"/>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Figure 9:</a:t>
            </a:r>
            <a:r>
              <a:rPr lang="en-US" sz="1100" spc="10" dirty="0">
                <a:latin typeface="Arial" pitchFamily="34" charset="0"/>
                <a:cs typeface="Arial" pitchFamily="34" charset="0"/>
              </a:rPr>
              <a:t> Cross section through target FG-Stavely-AC-2 showing isosurface values from 0.12 to 0.3. The section is north-south oriented at an easting of 630330. The target scores quite highly and is reasonably well constrained. It should be considered high priority for follow-up work. Additional sampling over the target would help better constrain the location and depth. </a:t>
            </a:r>
            <a:endParaRPr lang="en-US" sz="1100" b="1" spc="10" dirty="0">
              <a:latin typeface="Arial" pitchFamily="34" charset="0"/>
              <a:cs typeface="Arial" pitchFamily="34" charset="0"/>
            </a:endParaRPr>
          </a:p>
          <a:p>
            <a:endParaRPr lang="en-US" sz="1100" b="1" spc="10" dirty="0">
              <a:latin typeface="Arial" pitchFamily="34" charset="0"/>
              <a:cs typeface="Arial" pitchFamily="34" charset="0"/>
            </a:endParaRPr>
          </a:p>
        </p:txBody>
      </p:sp>
      <p:sp>
        <p:nvSpPr>
          <p:cNvPr id="10" name="Text Box 14">
            <a:extLst>
              <a:ext uri="{FF2B5EF4-FFF2-40B4-BE49-F238E27FC236}">
                <a16:creationId xmlns:a16="http://schemas.microsoft.com/office/drawing/2014/main" id="{04EE28EE-3403-257D-3FEF-A942908F93E3}"/>
              </a:ext>
            </a:extLst>
          </p:cNvPr>
          <p:cNvSpPr txBox="1">
            <a:spLocks noChangeArrowheads="1"/>
          </p:cNvSpPr>
          <p:nvPr/>
        </p:nvSpPr>
        <p:spPr bwMode="auto">
          <a:xfrm>
            <a:off x="531591" y="6019800"/>
            <a:ext cx="5669184" cy="144655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02_Stavely_Aircore_Halley_3DTargeting_0p12 (blue)</a:t>
            </a:r>
          </a:p>
          <a:p>
            <a:r>
              <a:rPr lang="en-US" sz="1100" b="1" spc="10" dirty="0">
                <a:latin typeface="Arial" pitchFamily="34" charset="0"/>
                <a:cs typeface="Arial" pitchFamily="34" charset="0"/>
              </a:rPr>
              <a:t>03_Stavely_Aircore_Halley_3DTargeting_0p12 (light blue)</a:t>
            </a:r>
          </a:p>
          <a:p>
            <a:r>
              <a:rPr lang="en-US" sz="1100" b="1" spc="10" dirty="0">
                <a:latin typeface="Arial" pitchFamily="34" charset="0"/>
                <a:cs typeface="Arial" pitchFamily="34" charset="0"/>
              </a:rPr>
              <a:t>04_Stavely_Aircore_Halley_3DTargeting_0p14 (cyan)</a:t>
            </a:r>
          </a:p>
          <a:p>
            <a:r>
              <a:rPr lang="en-US" sz="1100" b="1" spc="10" dirty="0">
                <a:latin typeface="Arial" pitchFamily="34" charset="0"/>
                <a:cs typeface="Arial" pitchFamily="34" charset="0"/>
              </a:rPr>
              <a:t>05_Stavely_Aircore_Halley_3DTargeting_0p16 (green)</a:t>
            </a:r>
          </a:p>
          <a:p>
            <a:r>
              <a:rPr lang="en-US" sz="1100" b="1" spc="10" dirty="0">
                <a:latin typeface="Arial" pitchFamily="34" charset="0"/>
                <a:cs typeface="Arial" pitchFamily="34" charset="0"/>
              </a:rPr>
              <a:t>06_Stavely_Aircore_Halley_3DTargeting_0p18 (yellow)</a:t>
            </a:r>
          </a:p>
          <a:p>
            <a:r>
              <a:rPr lang="en-US" sz="1100" b="1" spc="10" dirty="0">
                <a:latin typeface="Arial" pitchFamily="34" charset="0"/>
                <a:cs typeface="Arial" pitchFamily="34" charset="0"/>
              </a:rPr>
              <a:t>07_Stavely_Aircore_Halley_3DTargeting_0p22 (orange)</a:t>
            </a:r>
          </a:p>
          <a:p>
            <a:r>
              <a:rPr lang="en-US" sz="1100" b="1" spc="10" dirty="0">
                <a:latin typeface="Arial" pitchFamily="34" charset="0"/>
                <a:cs typeface="Arial" pitchFamily="34" charset="0"/>
              </a:rPr>
              <a:t>08_Stavely_Aircore_Halley_3DTargeting_0p26 (dark orange)</a:t>
            </a:r>
          </a:p>
          <a:p>
            <a:r>
              <a:rPr lang="en-US" sz="1100" b="1" spc="10" dirty="0">
                <a:latin typeface="Arial" pitchFamily="34" charset="0"/>
                <a:cs typeface="Arial" pitchFamily="34" charset="0"/>
              </a:rPr>
              <a:t>09_Stavely_Aircore_Halley_3DTargeting_0p3 (red)</a:t>
            </a:r>
          </a:p>
        </p:txBody>
      </p:sp>
      <p:sp>
        <p:nvSpPr>
          <p:cNvPr id="16" name="Text Box 14">
            <a:extLst>
              <a:ext uri="{FF2B5EF4-FFF2-40B4-BE49-F238E27FC236}">
                <a16:creationId xmlns:a16="http://schemas.microsoft.com/office/drawing/2014/main" id="{A7CDC67A-6ACD-086F-2183-D6826E9D7988}"/>
              </a:ext>
            </a:extLst>
          </p:cNvPr>
          <p:cNvSpPr txBox="1">
            <a:spLocks noChangeArrowheads="1"/>
          </p:cNvSpPr>
          <p:nvPr/>
        </p:nvSpPr>
        <p:spPr bwMode="auto">
          <a:xfrm>
            <a:off x="1295400" y="3170367"/>
            <a:ext cx="1485900" cy="26161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FG-NZ-Soils2023-2</a:t>
            </a:r>
          </a:p>
        </p:txBody>
      </p:sp>
      <p:cxnSp>
        <p:nvCxnSpPr>
          <p:cNvPr id="19" name="Straight Arrow Connector 18">
            <a:extLst>
              <a:ext uri="{FF2B5EF4-FFF2-40B4-BE49-F238E27FC236}">
                <a16:creationId xmlns:a16="http://schemas.microsoft.com/office/drawing/2014/main" id="{369C3FF8-969B-27D6-9F88-1555B9BFB38D}"/>
              </a:ext>
            </a:extLst>
          </p:cNvPr>
          <p:cNvCxnSpPr>
            <a:cxnSpLocks/>
            <a:stCxn id="16" idx="2"/>
          </p:cNvCxnSpPr>
          <p:nvPr/>
        </p:nvCxnSpPr>
        <p:spPr>
          <a:xfrm>
            <a:off x="2038350" y="3431977"/>
            <a:ext cx="1169424" cy="5353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137DFCC-DBB3-779B-7670-0A6E6D5E621A}"/>
              </a:ext>
            </a:extLst>
          </p:cNvPr>
          <p:cNvPicPr>
            <a:picLocks noChangeAspect="1"/>
          </p:cNvPicPr>
          <p:nvPr/>
        </p:nvPicPr>
        <p:blipFill>
          <a:blip r:embed="rId3"/>
          <a:stretch>
            <a:fillRect/>
          </a:stretch>
        </p:blipFill>
        <p:spPr>
          <a:xfrm>
            <a:off x="625206" y="2363949"/>
            <a:ext cx="5165522" cy="3655851"/>
          </a:xfrm>
          <a:prstGeom prst="rect">
            <a:avLst/>
          </a:prstGeom>
          <a:ln>
            <a:solidFill>
              <a:schemeClr val="accent1"/>
            </a:solidFill>
          </a:ln>
        </p:spPr>
      </p:pic>
      <p:sp>
        <p:nvSpPr>
          <p:cNvPr id="2" name="Text Box 14">
            <a:extLst>
              <a:ext uri="{FF2B5EF4-FFF2-40B4-BE49-F238E27FC236}">
                <a16:creationId xmlns:a16="http://schemas.microsoft.com/office/drawing/2014/main" id="{87DC94CD-28F3-2842-B425-AC4B56C2E9EC}"/>
              </a:ext>
            </a:extLst>
          </p:cNvPr>
          <p:cNvSpPr txBox="1">
            <a:spLocks noChangeArrowheads="1"/>
          </p:cNvSpPr>
          <p:nvPr/>
        </p:nvSpPr>
        <p:spPr bwMode="auto">
          <a:xfrm>
            <a:off x="520700" y="2129936"/>
            <a:ext cx="317500" cy="26161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N</a:t>
            </a:r>
          </a:p>
        </p:txBody>
      </p:sp>
      <p:sp>
        <p:nvSpPr>
          <p:cNvPr id="3" name="Text Box 14">
            <a:extLst>
              <a:ext uri="{FF2B5EF4-FFF2-40B4-BE49-F238E27FC236}">
                <a16:creationId xmlns:a16="http://schemas.microsoft.com/office/drawing/2014/main" id="{9C92E256-2D23-88D7-09CC-8A3B3A837004}"/>
              </a:ext>
            </a:extLst>
          </p:cNvPr>
          <p:cNvSpPr txBox="1">
            <a:spLocks noChangeArrowheads="1"/>
          </p:cNvSpPr>
          <p:nvPr/>
        </p:nvSpPr>
        <p:spPr bwMode="auto">
          <a:xfrm>
            <a:off x="5600700" y="2129936"/>
            <a:ext cx="317500" cy="26161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S</a:t>
            </a:r>
          </a:p>
        </p:txBody>
      </p:sp>
    </p:spTree>
    <p:extLst>
      <p:ext uri="{BB962C8B-B14F-4D97-AF65-F5344CB8AC3E}">
        <p14:creationId xmlns:p14="http://schemas.microsoft.com/office/powerpoint/2010/main" val="4145404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3399" y="1752600"/>
            <a:ext cx="5667375" cy="307777"/>
          </a:xfrm>
          <a:prstGeom prst="rect">
            <a:avLst/>
          </a:prstGeom>
          <a:noFill/>
        </p:spPr>
        <p:txBody>
          <a:bodyPr wrap="square" rtlCol="0">
            <a:spAutoFit/>
          </a:bodyPr>
          <a:lstStyle/>
          <a:p>
            <a:r>
              <a:rPr lang="en-US" sz="1400" b="1" dirty="0">
                <a:latin typeface="Trebuchet MS" pitchFamily="34" charset="0"/>
              </a:rPr>
              <a:t>Targeting results section view – FG-Stavely-S-1, FG-Stavely-AC-3A</a:t>
            </a:r>
          </a:p>
        </p:txBody>
      </p:sp>
      <p:sp>
        <p:nvSpPr>
          <p:cNvPr id="9" name="Text Box 14">
            <a:extLst>
              <a:ext uri="{FF2B5EF4-FFF2-40B4-BE49-F238E27FC236}">
                <a16:creationId xmlns:a16="http://schemas.microsoft.com/office/drawing/2014/main" id="{367A27C5-ACB4-0E25-41FC-0AEA80660FE6}"/>
              </a:ext>
            </a:extLst>
          </p:cNvPr>
          <p:cNvSpPr txBox="1">
            <a:spLocks noChangeArrowheads="1"/>
          </p:cNvSpPr>
          <p:nvPr/>
        </p:nvSpPr>
        <p:spPr bwMode="auto">
          <a:xfrm>
            <a:off x="522931" y="7413522"/>
            <a:ext cx="5669184" cy="1277273"/>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Figure 10:</a:t>
            </a:r>
            <a:r>
              <a:rPr lang="en-US" sz="1100" spc="10" dirty="0">
                <a:latin typeface="Arial" pitchFamily="34" charset="0"/>
                <a:cs typeface="Arial" pitchFamily="34" charset="0"/>
              </a:rPr>
              <a:t> Cross section through targets FG-Stavely-S-1 and FG-Stavely-AC-3B comparing the targets. The section is oriented northwest to southeast. The soils target is NW of the air core target. No air core samples are present over the soils target. The soils target is deeper than the air core target because the soils target area is high in Bi and </a:t>
            </a:r>
            <a:r>
              <a:rPr lang="en-US" sz="1100" spc="10" dirty="0" err="1">
                <a:latin typeface="Arial" pitchFamily="34" charset="0"/>
                <a:cs typeface="Arial" pitchFamily="34" charset="0"/>
              </a:rPr>
              <a:t>Te</a:t>
            </a:r>
            <a:r>
              <a:rPr lang="en-US" sz="1100" spc="10" dirty="0">
                <a:latin typeface="Arial" pitchFamily="34" charset="0"/>
                <a:cs typeface="Arial" pitchFamily="34" charset="0"/>
              </a:rPr>
              <a:t>, which are both typically above the core in a porphyry system. It is possible that these are part of the same target and it has just been tilted with the top towards the NW and core towards the SE.</a:t>
            </a:r>
            <a:endParaRPr lang="en-US" sz="1100" b="1" spc="10" dirty="0">
              <a:latin typeface="Arial" pitchFamily="34" charset="0"/>
              <a:cs typeface="Arial" pitchFamily="34" charset="0"/>
            </a:endParaRPr>
          </a:p>
        </p:txBody>
      </p:sp>
      <p:sp>
        <p:nvSpPr>
          <p:cNvPr id="10" name="Text Box 14">
            <a:extLst>
              <a:ext uri="{FF2B5EF4-FFF2-40B4-BE49-F238E27FC236}">
                <a16:creationId xmlns:a16="http://schemas.microsoft.com/office/drawing/2014/main" id="{04EE28EE-3403-257D-3FEF-A942908F93E3}"/>
              </a:ext>
            </a:extLst>
          </p:cNvPr>
          <p:cNvSpPr txBox="1">
            <a:spLocks noChangeArrowheads="1"/>
          </p:cNvSpPr>
          <p:nvPr/>
        </p:nvSpPr>
        <p:spPr bwMode="auto">
          <a:xfrm>
            <a:off x="531591" y="6019800"/>
            <a:ext cx="5669184" cy="144655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02_Stavely_Soils_Halley_90th_3DTargeting_0p09 (light blue)</a:t>
            </a:r>
          </a:p>
          <a:p>
            <a:r>
              <a:rPr lang="en-US" sz="1100" b="1" spc="10" dirty="0">
                <a:latin typeface="Arial" pitchFamily="34" charset="0"/>
                <a:cs typeface="Arial" pitchFamily="34" charset="0"/>
              </a:rPr>
              <a:t>03_Stavely_Soils_Halley_90th_3DTargeting_0p1 (cyan)</a:t>
            </a:r>
          </a:p>
          <a:p>
            <a:r>
              <a:rPr lang="en-US" sz="1100" b="1" spc="10" dirty="0">
                <a:latin typeface="Arial" pitchFamily="34" charset="0"/>
                <a:cs typeface="Arial" pitchFamily="34" charset="0"/>
              </a:rPr>
              <a:t>04_Stavely_Soils_Halley_90th_3DTargeting_0p11 (light green)</a:t>
            </a:r>
          </a:p>
          <a:p>
            <a:r>
              <a:rPr lang="en-US" sz="1100" b="1" spc="10" dirty="0">
                <a:latin typeface="Arial" pitchFamily="34" charset="0"/>
                <a:cs typeface="Arial" pitchFamily="34" charset="0"/>
              </a:rPr>
              <a:t>03_Stavely_Aircore_Halley_3DTargeting_0p12 (light blue)</a:t>
            </a:r>
          </a:p>
          <a:p>
            <a:r>
              <a:rPr lang="en-US" sz="1100" b="1" spc="10" dirty="0">
                <a:latin typeface="Arial" pitchFamily="34" charset="0"/>
                <a:cs typeface="Arial" pitchFamily="34" charset="0"/>
              </a:rPr>
              <a:t>04_Stavely_Aircore_Halley_3DTargeting_0p14 (cyan)</a:t>
            </a:r>
          </a:p>
          <a:p>
            <a:r>
              <a:rPr lang="en-US" sz="1100" b="1" spc="10" dirty="0">
                <a:latin typeface="Arial" pitchFamily="34" charset="0"/>
                <a:cs typeface="Arial" pitchFamily="34" charset="0"/>
              </a:rPr>
              <a:t>05_Stavely_Aircore_Halley_3DTargeting_0p16 (green)</a:t>
            </a:r>
          </a:p>
          <a:p>
            <a:r>
              <a:rPr lang="en-US" sz="1100" b="1" spc="10" dirty="0">
                <a:latin typeface="Arial" pitchFamily="34" charset="0"/>
                <a:cs typeface="Arial" pitchFamily="34" charset="0"/>
              </a:rPr>
              <a:t>06_Stavely_Aircore_Halley_3DTargeting_0p18 (yellow)</a:t>
            </a:r>
          </a:p>
          <a:p>
            <a:endParaRPr lang="en-US" sz="1100" b="1" spc="10" dirty="0">
              <a:latin typeface="Arial" pitchFamily="34" charset="0"/>
              <a:cs typeface="Arial" pitchFamily="34" charset="0"/>
            </a:endParaRPr>
          </a:p>
        </p:txBody>
      </p:sp>
      <p:sp>
        <p:nvSpPr>
          <p:cNvPr id="16" name="Text Box 14">
            <a:extLst>
              <a:ext uri="{FF2B5EF4-FFF2-40B4-BE49-F238E27FC236}">
                <a16:creationId xmlns:a16="http://schemas.microsoft.com/office/drawing/2014/main" id="{A7CDC67A-6ACD-086F-2183-D6826E9D7988}"/>
              </a:ext>
            </a:extLst>
          </p:cNvPr>
          <p:cNvSpPr txBox="1">
            <a:spLocks noChangeArrowheads="1"/>
          </p:cNvSpPr>
          <p:nvPr/>
        </p:nvSpPr>
        <p:spPr bwMode="auto">
          <a:xfrm>
            <a:off x="1295400" y="3170367"/>
            <a:ext cx="1485900" cy="26161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FG-NZ-Soils2023-2</a:t>
            </a:r>
          </a:p>
        </p:txBody>
      </p:sp>
      <p:cxnSp>
        <p:nvCxnSpPr>
          <p:cNvPr id="19" name="Straight Arrow Connector 18">
            <a:extLst>
              <a:ext uri="{FF2B5EF4-FFF2-40B4-BE49-F238E27FC236}">
                <a16:creationId xmlns:a16="http://schemas.microsoft.com/office/drawing/2014/main" id="{369C3FF8-969B-27D6-9F88-1555B9BFB38D}"/>
              </a:ext>
            </a:extLst>
          </p:cNvPr>
          <p:cNvCxnSpPr>
            <a:cxnSpLocks/>
            <a:stCxn id="16" idx="2"/>
          </p:cNvCxnSpPr>
          <p:nvPr/>
        </p:nvCxnSpPr>
        <p:spPr>
          <a:xfrm>
            <a:off x="2038350" y="3431977"/>
            <a:ext cx="1169424" cy="5353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82F3297-8A14-F5A3-97B1-4884CDA1EF36}"/>
              </a:ext>
            </a:extLst>
          </p:cNvPr>
          <p:cNvPicPr>
            <a:picLocks noChangeAspect="1"/>
          </p:cNvPicPr>
          <p:nvPr/>
        </p:nvPicPr>
        <p:blipFill>
          <a:blip r:embed="rId3"/>
          <a:stretch>
            <a:fillRect/>
          </a:stretch>
        </p:blipFill>
        <p:spPr>
          <a:xfrm>
            <a:off x="625206" y="2363949"/>
            <a:ext cx="5557549" cy="3655851"/>
          </a:xfrm>
          <a:prstGeom prst="rect">
            <a:avLst/>
          </a:prstGeom>
          <a:ln>
            <a:solidFill>
              <a:schemeClr val="accent1"/>
            </a:solidFill>
          </a:ln>
        </p:spPr>
      </p:pic>
      <p:sp>
        <p:nvSpPr>
          <p:cNvPr id="2" name="Text Box 14">
            <a:extLst>
              <a:ext uri="{FF2B5EF4-FFF2-40B4-BE49-F238E27FC236}">
                <a16:creationId xmlns:a16="http://schemas.microsoft.com/office/drawing/2014/main" id="{8F4ABB63-5EB2-DD52-A450-7B5B0A254170}"/>
              </a:ext>
            </a:extLst>
          </p:cNvPr>
          <p:cNvSpPr txBox="1">
            <a:spLocks noChangeArrowheads="1"/>
          </p:cNvSpPr>
          <p:nvPr/>
        </p:nvSpPr>
        <p:spPr bwMode="auto">
          <a:xfrm>
            <a:off x="1066800" y="3562569"/>
            <a:ext cx="1472266" cy="26161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FG-Stavely-S-1</a:t>
            </a:r>
          </a:p>
        </p:txBody>
      </p:sp>
      <p:cxnSp>
        <p:nvCxnSpPr>
          <p:cNvPr id="3" name="Straight Arrow Connector 2">
            <a:extLst>
              <a:ext uri="{FF2B5EF4-FFF2-40B4-BE49-F238E27FC236}">
                <a16:creationId xmlns:a16="http://schemas.microsoft.com/office/drawing/2014/main" id="{8992624B-B627-DFBF-A7C6-12AE47E71523}"/>
              </a:ext>
            </a:extLst>
          </p:cNvPr>
          <p:cNvCxnSpPr>
            <a:cxnSpLocks/>
          </p:cNvCxnSpPr>
          <p:nvPr/>
        </p:nvCxnSpPr>
        <p:spPr>
          <a:xfrm>
            <a:off x="2152650" y="3813563"/>
            <a:ext cx="281126" cy="50345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616C28B2-52D6-6BC1-FA9C-96BD4312A24F}"/>
              </a:ext>
            </a:extLst>
          </p:cNvPr>
          <p:cNvSpPr txBox="1">
            <a:spLocks noChangeArrowheads="1"/>
          </p:cNvSpPr>
          <p:nvPr/>
        </p:nvSpPr>
        <p:spPr bwMode="auto">
          <a:xfrm>
            <a:off x="2965750" y="2869935"/>
            <a:ext cx="1485900" cy="26161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FG-Stavely-AC-3B</a:t>
            </a:r>
          </a:p>
        </p:txBody>
      </p:sp>
      <p:cxnSp>
        <p:nvCxnSpPr>
          <p:cNvPr id="5" name="Straight Arrow Connector 4">
            <a:extLst>
              <a:ext uri="{FF2B5EF4-FFF2-40B4-BE49-F238E27FC236}">
                <a16:creationId xmlns:a16="http://schemas.microsoft.com/office/drawing/2014/main" id="{BE136100-AFDC-57CA-798E-BEBFAB334B9B}"/>
              </a:ext>
            </a:extLst>
          </p:cNvPr>
          <p:cNvCxnSpPr>
            <a:cxnSpLocks/>
          </p:cNvCxnSpPr>
          <p:nvPr/>
        </p:nvCxnSpPr>
        <p:spPr>
          <a:xfrm>
            <a:off x="4038600" y="3080569"/>
            <a:ext cx="521535" cy="2825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 Box 14">
            <a:extLst>
              <a:ext uri="{FF2B5EF4-FFF2-40B4-BE49-F238E27FC236}">
                <a16:creationId xmlns:a16="http://schemas.microsoft.com/office/drawing/2014/main" id="{3439D1C5-3F4E-83CB-7642-2E89EE92EBB8}"/>
              </a:ext>
            </a:extLst>
          </p:cNvPr>
          <p:cNvSpPr txBox="1">
            <a:spLocks noChangeArrowheads="1"/>
          </p:cNvSpPr>
          <p:nvPr/>
        </p:nvSpPr>
        <p:spPr bwMode="auto">
          <a:xfrm>
            <a:off x="520700" y="2129936"/>
            <a:ext cx="546100" cy="26161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NW</a:t>
            </a:r>
          </a:p>
        </p:txBody>
      </p:sp>
      <p:sp>
        <p:nvSpPr>
          <p:cNvPr id="13" name="Text Box 14">
            <a:extLst>
              <a:ext uri="{FF2B5EF4-FFF2-40B4-BE49-F238E27FC236}">
                <a16:creationId xmlns:a16="http://schemas.microsoft.com/office/drawing/2014/main" id="{FC7433B2-7A1A-49D9-DEA2-3BA77CD44898}"/>
              </a:ext>
            </a:extLst>
          </p:cNvPr>
          <p:cNvSpPr txBox="1">
            <a:spLocks noChangeArrowheads="1"/>
          </p:cNvSpPr>
          <p:nvPr/>
        </p:nvSpPr>
        <p:spPr bwMode="auto">
          <a:xfrm>
            <a:off x="5867400" y="2129936"/>
            <a:ext cx="438150" cy="261610"/>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SE</a:t>
            </a:r>
          </a:p>
        </p:txBody>
      </p:sp>
    </p:spTree>
    <p:extLst>
      <p:ext uri="{BB962C8B-B14F-4D97-AF65-F5344CB8AC3E}">
        <p14:creationId xmlns:p14="http://schemas.microsoft.com/office/powerpoint/2010/main" val="3875537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1385804"/>
              </p:ext>
            </p:extLst>
          </p:nvPr>
        </p:nvGraphicFramePr>
        <p:xfrm>
          <a:off x="685800" y="1828800"/>
          <a:ext cx="5181600" cy="5349240"/>
        </p:xfrm>
        <a:graphic>
          <a:graphicData uri="http://schemas.openxmlformats.org/drawingml/2006/table">
            <a:tbl>
              <a:tblPr>
                <a:tableStyleId>{9D7B26C5-4107-4FEC-AEDC-1716B250A1EF}</a:tableStyleId>
              </a:tblPr>
              <a:tblGrid>
                <a:gridCol w="441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11480">
                <a:tc>
                  <a:txBody>
                    <a:bodyPr/>
                    <a:lstStyle/>
                    <a:p>
                      <a:r>
                        <a:rPr lang="en-US" sz="1600" b="1" dirty="0">
                          <a:solidFill>
                            <a:schemeClr val="bg1">
                              <a:lumMod val="65000"/>
                            </a:schemeClr>
                          </a:solidFill>
                        </a:rPr>
                        <a:t>DOCUMENT</a:t>
                      </a:r>
                      <a:r>
                        <a:rPr lang="en-US" sz="1600" b="1" baseline="0" dirty="0">
                          <a:solidFill>
                            <a:schemeClr val="bg1">
                              <a:lumMod val="65000"/>
                            </a:schemeClr>
                          </a:solidFill>
                        </a:rPr>
                        <a:t> </a:t>
                      </a:r>
                      <a:r>
                        <a:rPr lang="en-US" sz="1600" b="1" dirty="0">
                          <a:solidFill>
                            <a:schemeClr val="bg1">
                              <a:lumMod val="65000"/>
                            </a:schemeClr>
                          </a:solidFill>
                        </a:rPr>
                        <a:t>SECTION</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lumMod val="65000"/>
                            </a:schemeClr>
                          </a:solidFill>
                        </a:rPr>
                        <a:t>PAGE</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1480">
                <a:tc>
                  <a:txBody>
                    <a:bodyPr/>
                    <a:lstStyle/>
                    <a:p>
                      <a:r>
                        <a:rPr lang="en-US" sz="1400" b="0" dirty="0">
                          <a:solidFill>
                            <a:schemeClr val="tx1"/>
                          </a:solidFill>
                          <a:latin typeface="Arial" panose="020B0604020202020204" pitchFamily="34" charset="0"/>
                          <a:cs typeface="Arial" panose="020B0604020202020204" pitchFamily="34" charset="0"/>
                        </a:rPr>
                        <a:t>Introduction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solidFill>
                            <a:schemeClr val="tx1"/>
                          </a:solidFill>
                          <a:latin typeface="Arial" panose="020B0604020202020204" pitchFamily="34" charset="0"/>
                          <a:cs typeface="Arial" panose="020B0604020202020204" pitchFamily="34" charset="0"/>
                        </a:rPr>
                        <a:t>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1480">
                <a:tc>
                  <a:txBody>
                    <a:bodyPr/>
                    <a:lstStyle/>
                    <a:p>
                      <a:r>
                        <a:rPr lang="en-US" sz="1400" b="0" dirty="0">
                          <a:solidFill>
                            <a:schemeClr val="tx1"/>
                          </a:solidFill>
                          <a:latin typeface="Arial" panose="020B0604020202020204" pitchFamily="34" charset="0"/>
                          <a:cs typeface="Arial" panose="020B0604020202020204" pitchFamily="34" charset="0"/>
                        </a:rPr>
                        <a:t>Description of data</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solidFill>
                            <a:schemeClr val="tx1"/>
                          </a:solidFill>
                          <a:latin typeface="Arial" panose="020B0604020202020204" pitchFamily="34" charset="0"/>
                          <a:cs typeface="Arial" panose="020B0604020202020204" pitchFamily="34" charset="0"/>
                        </a:rPr>
                        <a:t>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1480">
                <a:tc>
                  <a:txBody>
                    <a:bodyPr/>
                    <a:lstStyle/>
                    <a:p>
                      <a:r>
                        <a:rPr lang="en-US" sz="1400" b="0" dirty="0">
                          <a:solidFill>
                            <a:schemeClr val="tx1"/>
                          </a:solidFill>
                          <a:latin typeface="Arial" panose="020B0604020202020204" pitchFamily="34" charset="0"/>
                          <a:cs typeface="Arial" panose="020B0604020202020204" pitchFamily="34" charset="0"/>
                        </a:rPr>
                        <a:t>Footprint modeling</a:t>
                      </a:r>
                      <a:r>
                        <a:rPr lang="en-US" sz="1400" b="0" baseline="0" dirty="0">
                          <a:solidFill>
                            <a:schemeClr val="tx1"/>
                          </a:solidFill>
                          <a:latin typeface="Arial" panose="020B0604020202020204" pitchFamily="34" charset="0"/>
                          <a:cs typeface="Arial" panose="020B0604020202020204" pitchFamily="34" charset="0"/>
                        </a:rPr>
                        <a:t> method</a:t>
                      </a:r>
                      <a:endParaRPr lang="en-US" sz="14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solidFill>
                            <a:schemeClr val="tx1"/>
                          </a:solidFill>
                          <a:latin typeface="Arial" panose="020B0604020202020204" pitchFamily="34" charset="0"/>
                          <a:cs typeface="Arial" panose="020B0604020202020204" pitchFamily="34" charset="0"/>
                        </a:rPr>
                        <a:t>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1480">
                <a:tc>
                  <a:txBody>
                    <a:bodyPr/>
                    <a:lstStyle/>
                    <a:p>
                      <a:r>
                        <a:rPr lang="en-US" sz="1400" b="0" dirty="0">
                          <a:solidFill>
                            <a:schemeClr val="tx1"/>
                          </a:solidFill>
                          <a:latin typeface="Arial" panose="020B0604020202020204" pitchFamily="34" charset="0"/>
                          <a:cs typeface="Arial" panose="020B0604020202020204" pitchFamily="34" charset="0"/>
                        </a:rPr>
                        <a:t>Footprint modeling results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solidFill>
                            <a:schemeClr val="tx1"/>
                          </a:solidFill>
                          <a:latin typeface="Arial" panose="020B0604020202020204" pitchFamily="34" charset="0"/>
                          <a:cs typeface="Arial" panose="020B0604020202020204" pitchFamily="34" charset="0"/>
                        </a:rPr>
                        <a:t>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11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Reference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solidFill>
                            <a:schemeClr val="tx1"/>
                          </a:solidFill>
                          <a:latin typeface="Arial" panose="020B0604020202020204" pitchFamily="34" charset="0"/>
                          <a:cs typeface="Arial" panose="020B0604020202020204" pitchFamily="34" charset="0"/>
                        </a:rPr>
                        <a:t>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11480">
                <a:tc>
                  <a:txBody>
                    <a:bodyPr/>
                    <a:lstStyle/>
                    <a:p>
                      <a:r>
                        <a:rPr lang="en-US" sz="1400" b="0" dirty="0">
                          <a:solidFill>
                            <a:schemeClr val="tx1"/>
                          </a:solidFill>
                          <a:latin typeface="Arial" panose="020B0604020202020204" pitchFamily="34" charset="0"/>
                          <a:cs typeface="Arial" panose="020B0604020202020204" pitchFamily="34" charset="0"/>
                        </a:rPr>
                        <a:t>Threshold table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solidFill>
                            <a:schemeClr val="tx1"/>
                          </a:solidFill>
                          <a:latin typeface="Arial" panose="020B0604020202020204" pitchFamily="34" charset="0"/>
                          <a:cs typeface="Arial" panose="020B0604020202020204" pitchFamily="34" charset="0"/>
                        </a:rPr>
                        <a:t>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4529606"/>
                  </a:ext>
                </a:extLst>
              </a:tr>
              <a:tr h="411480">
                <a:tc>
                  <a:txBody>
                    <a:bodyPr/>
                    <a:lstStyle/>
                    <a:p>
                      <a:r>
                        <a:rPr lang="en-US" sz="1400" b="0" dirty="0">
                          <a:solidFill>
                            <a:schemeClr val="tx1"/>
                          </a:solidFill>
                          <a:latin typeface="Arial" panose="020B0604020202020204" pitchFamily="34" charset="0"/>
                          <a:cs typeface="Arial" panose="020B0604020202020204" pitchFamily="34" charset="0"/>
                        </a:rPr>
                        <a:t>Target table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solidFill>
                            <a:schemeClr val="tx1"/>
                          </a:solidFill>
                          <a:latin typeface="Arial" panose="020B0604020202020204" pitchFamily="34" charset="0"/>
                          <a:cs typeface="Arial" panose="020B0604020202020204" pitchFamily="34" charset="0"/>
                        </a:rPr>
                        <a:t>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411480">
                <a:tc>
                  <a:txBody>
                    <a:bodyPr/>
                    <a:lstStyle/>
                    <a:p>
                      <a:r>
                        <a:rPr lang="en-US" sz="1400" b="0" dirty="0">
                          <a:solidFill>
                            <a:schemeClr val="tx1"/>
                          </a:solidFill>
                          <a:latin typeface="Arial" panose="020B0604020202020204" pitchFamily="34" charset="0"/>
                          <a:cs typeface="Arial" panose="020B0604020202020204" pitchFamily="34" charset="0"/>
                        </a:rPr>
                        <a:t>Figures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solidFill>
                            <a:schemeClr val="tx1"/>
                          </a:solidFill>
                          <a:latin typeface="Arial" panose="020B0604020202020204" pitchFamily="34" charset="0"/>
                          <a:cs typeface="Arial" panose="020B0604020202020204" pitchFamily="34" charset="0"/>
                        </a:rPr>
                        <a:t>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3356766"/>
                  </a:ext>
                </a:extLst>
              </a:tr>
              <a:tr h="411480">
                <a:tc>
                  <a:txBody>
                    <a:bodyPr/>
                    <a:lstStyle/>
                    <a:p>
                      <a:pPr lvl="1"/>
                      <a:r>
                        <a:rPr lang="en-US" sz="1400" b="0" i="1" dirty="0">
                          <a:solidFill>
                            <a:schemeClr val="tx1"/>
                          </a:solidFill>
                          <a:latin typeface="Arial" panose="020B0604020202020204" pitchFamily="34" charset="0"/>
                          <a:cs typeface="Arial" panose="020B0604020202020204" pitchFamily="34" charset="0"/>
                        </a:rPr>
                        <a:t>Location maps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1" dirty="0">
                          <a:solidFill>
                            <a:schemeClr val="tx1"/>
                          </a:solidFill>
                          <a:latin typeface="Arial" panose="020B0604020202020204" pitchFamily="34" charset="0"/>
                          <a:cs typeface="Arial" panose="020B0604020202020204" pitchFamily="34" charset="0"/>
                        </a:rPr>
                        <a:t>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411480">
                <a:tc>
                  <a:txBody>
                    <a:bodyPr/>
                    <a:lstStyle/>
                    <a:p>
                      <a:pPr lvl="1"/>
                      <a:r>
                        <a:rPr lang="en-US" sz="1400" b="0" i="1" dirty="0">
                          <a:solidFill>
                            <a:schemeClr val="tx1"/>
                          </a:solidFill>
                          <a:latin typeface="Arial" panose="020B0604020202020204" pitchFamily="34" charset="0"/>
                          <a:cs typeface="Arial" panose="020B0604020202020204" pitchFamily="34" charset="0"/>
                        </a:rPr>
                        <a:t>Porphyry model</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1" dirty="0">
                          <a:solidFill>
                            <a:schemeClr val="tx1"/>
                          </a:solidFill>
                          <a:latin typeface="Arial" panose="020B0604020202020204" pitchFamily="34" charset="0"/>
                          <a:cs typeface="Arial" panose="020B0604020202020204" pitchFamily="34" charset="0"/>
                        </a:rPr>
                        <a:t>11</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411480">
                <a:tc>
                  <a:txBody>
                    <a:bodyPr/>
                    <a:lstStyle/>
                    <a:p>
                      <a:pPr lvl="1"/>
                      <a:r>
                        <a:rPr lang="en-US" sz="1400" b="0" i="1" dirty="0">
                          <a:solidFill>
                            <a:schemeClr val="tx1"/>
                          </a:solidFill>
                          <a:latin typeface="Arial" panose="020B0604020202020204" pitchFamily="34" charset="0"/>
                          <a:cs typeface="Arial" panose="020B0604020202020204" pitchFamily="34" charset="0"/>
                        </a:rPr>
                        <a:t>Targeting results plan view</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1" dirty="0">
                          <a:solidFill>
                            <a:schemeClr val="tx1"/>
                          </a:solidFill>
                          <a:latin typeface="Arial" panose="020B0604020202020204" pitchFamily="34" charset="0"/>
                          <a:cs typeface="Arial" panose="020B0604020202020204" pitchFamily="34" charset="0"/>
                        </a:rPr>
                        <a:t>12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411480">
                <a:tc>
                  <a:txBody>
                    <a:bodyPr/>
                    <a:lstStyle/>
                    <a:p>
                      <a:pPr lvl="1"/>
                      <a:r>
                        <a:rPr lang="en-US" sz="1400" b="0" i="1" dirty="0">
                          <a:solidFill>
                            <a:schemeClr val="tx1"/>
                          </a:solidFill>
                          <a:latin typeface="Arial" panose="020B0604020202020204" pitchFamily="34" charset="0"/>
                          <a:cs typeface="Arial" panose="020B0604020202020204" pitchFamily="34" charset="0"/>
                        </a:rPr>
                        <a:t>Targeting results cross-section view</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1" dirty="0">
                          <a:solidFill>
                            <a:schemeClr val="tx1"/>
                          </a:solidFill>
                          <a:latin typeface="Arial" panose="020B0604020202020204" pitchFamily="34" charset="0"/>
                          <a:cs typeface="Arial" panose="020B0604020202020204" pitchFamily="34" charset="0"/>
                        </a:rPr>
                        <a:t>14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144047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33400" y="1524000"/>
            <a:ext cx="5867400" cy="7091273"/>
            <a:chOff x="533400" y="1447800"/>
            <a:chExt cx="5867400" cy="7091273"/>
          </a:xfrm>
        </p:grpSpPr>
        <p:sp>
          <p:nvSpPr>
            <p:cNvPr id="13" name="TextBox 12"/>
            <p:cNvSpPr txBox="1"/>
            <p:nvPr/>
          </p:nvSpPr>
          <p:spPr>
            <a:xfrm>
              <a:off x="533400" y="1447800"/>
              <a:ext cx="3886200"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Introduction</a:t>
              </a:r>
            </a:p>
          </p:txBody>
        </p:sp>
        <p:sp>
          <p:nvSpPr>
            <p:cNvPr id="15" name="TextBox 14"/>
            <p:cNvSpPr txBox="1"/>
            <p:nvPr/>
          </p:nvSpPr>
          <p:spPr>
            <a:xfrm>
              <a:off x="533400" y="1752600"/>
              <a:ext cx="5867400" cy="6786473"/>
            </a:xfrm>
            <a:prstGeom prst="rect">
              <a:avLst/>
            </a:prstGeom>
            <a:noFill/>
          </p:spPr>
          <p:txBody>
            <a:bodyPr wrap="square" rtlCol="0">
              <a:spAutoFit/>
            </a:bodyPr>
            <a:lstStyle/>
            <a:p>
              <a:r>
                <a:rPr lang="en-US" sz="1100" spc="10" dirty="0">
                  <a:latin typeface="Arial" pitchFamily="34" charset="0"/>
                  <a:cs typeface="Arial" pitchFamily="34" charset="0"/>
                </a:rPr>
                <a:t>The goal of this work is to generate 3D targets indicating possible porphyry copper mineralization in the </a:t>
              </a:r>
              <a:r>
                <a:rPr lang="en-US" sz="1100" spc="10" dirty="0" err="1">
                  <a:latin typeface="Arial" pitchFamily="34" charset="0"/>
                  <a:cs typeface="Arial" pitchFamily="34" charset="0"/>
                </a:rPr>
                <a:t>Stavely</a:t>
              </a:r>
              <a:r>
                <a:rPr lang="en-US" sz="1100" spc="10" dirty="0">
                  <a:latin typeface="Arial" pitchFamily="34" charset="0"/>
                  <a:cs typeface="Arial" pitchFamily="34" charset="0"/>
                </a:rPr>
                <a:t>, Victoria project area. The input data for the work are geochemical data for auger soil and air core samples that were provided to Fathom Geophysics by </a:t>
              </a:r>
              <a:r>
                <a:rPr lang="en-US" sz="1100" spc="10" dirty="0" err="1">
                  <a:latin typeface="Arial" pitchFamily="34" charset="0"/>
                  <a:cs typeface="Arial" pitchFamily="34" charset="0"/>
                </a:rPr>
                <a:t>Stavely</a:t>
              </a:r>
              <a:r>
                <a:rPr lang="en-US" sz="1100" spc="10" dirty="0">
                  <a:latin typeface="Arial" pitchFamily="34" charset="0"/>
                  <a:cs typeface="Arial" pitchFamily="34" charset="0"/>
                </a:rPr>
                <a:t> Minerals Ltd with coordinates in GDA94 MAG Zone 54. This coordinate system was used for all outputs.</a:t>
              </a:r>
            </a:p>
            <a:p>
              <a:endParaRPr lang="en-US" sz="1100" spc="10" dirty="0">
                <a:latin typeface="Arial" pitchFamily="34" charset="0"/>
                <a:cs typeface="Arial" pitchFamily="34" charset="0"/>
              </a:endParaRPr>
            </a:p>
            <a:p>
              <a:r>
                <a:rPr lang="en-US" sz="1400" b="1" dirty="0">
                  <a:latin typeface="Arial" panose="020B0604020202020204" pitchFamily="34" charset="0"/>
                  <a:cs typeface="Arial" panose="020B0604020202020204" pitchFamily="34" charset="0"/>
                </a:rPr>
                <a:t>Description of Data</a:t>
              </a:r>
            </a:p>
            <a:p>
              <a:endParaRPr lang="en-US" sz="1100" spc="7" dirty="0">
                <a:latin typeface="Arial" pitchFamily="34" charset="0"/>
                <a:cs typeface="Arial" pitchFamily="34" charset="0"/>
              </a:endParaRPr>
            </a:p>
            <a:p>
              <a:r>
                <a:rPr lang="en-US" sz="1100" spc="10" dirty="0">
                  <a:latin typeface="Arial" pitchFamily="34" charset="0"/>
                  <a:cs typeface="Arial" pitchFamily="34" charset="0"/>
                </a:rPr>
                <a:t>The soil and air core data were evaluated to determine which samples were appropriate for the footprint analysis. Many points lacked data necessary for the footprint analysis or had detection limits that were too high. These points were removed. The distribution of samples that were appropriate for analysis are shown in </a:t>
              </a:r>
              <a:r>
                <a:rPr lang="en-US" sz="1100" b="1" spc="10" dirty="0">
                  <a:latin typeface="Arial" pitchFamily="34" charset="0"/>
                  <a:cs typeface="Arial" pitchFamily="34" charset="0"/>
                </a:rPr>
                <a:t>Figures 1 and 2</a:t>
              </a:r>
              <a:r>
                <a:rPr lang="en-US" sz="1100" spc="10" dirty="0">
                  <a:latin typeface="Arial" pitchFamily="34" charset="0"/>
                  <a:cs typeface="Arial" pitchFamily="34" charset="0"/>
                </a:rPr>
                <a:t>.</a:t>
              </a:r>
            </a:p>
            <a:p>
              <a:endParaRPr lang="en-US" sz="1100" spc="10" dirty="0">
                <a:latin typeface="Arial" pitchFamily="34" charset="0"/>
                <a:cs typeface="Arial" pitchFamily="34" charset="0"/>
              </a:endParaRPr>
            </a:p>
            <a:p>
              <a:r>
                <a:rPr lang="en-US" sz="1100" spc="10" dirty="0">
                  <a:latin typeface="Arial" pitchFamily="34" charset="0"/>
                  <a:cs typeface="Arial" pitchFamily="34" charset="0"/>
                </a:rPr>
                <a:t>The final dataset consists of 1532 auger soil samples and 390 air core samples. The soil samples have relatively consistent distribution over the southern and central part of the project area. The air core samples are concentrated around individual prospects.</a:t>
              </a:r>
            </a:p>
            <a:p>
              <a:endParaRPr lang="en-US" sz="1100" spc="7" dirty="0">
                <a:latin typeface="Arial" pitchFamily="34" charset="0"/>
                <a:cs typeface="Arial" pitchFamily="34" charset="0"/>
              </a:endParaRPr>
            </a:p>
            <a:p>
              <a:r>
                <a:rPr lang="en-US" sz="1400" b="1" dirty="0">
                  <a:latin typeface="Arial" panose="020B0604020202020204" pitchFamily="34" charset="0"/>
                  <a:cs typeface="Arial" panose="020B0604020202020204" pitchFamily="34" charset="0"/>
                </a:rPr>
                <a:t>Footprint Modeling Method</a:t>
              </a:r>
            </a:p>
            <a:p>
              <a:endParaRPr lang="en-US" sz="1100" spc="7" dirty="0">
                <a:latin typeface="Arial" pitchFamily="34" charset="0"/>
                <a:cs typeface="Arial" pitchFamily="34" charset="0"/>
              </a:endParaRPr>
            </a:p>
            <a:p>
              <a:r>
                <a:rPr lang="en-US" sz="1100" spc="10" dirty="0">
                  <a:latin typeface="Arial" pitchFamily="34" charset="0"/>
                  <a:cs typeface="Arial" pitchFamily="34" charset="0"/>
                </a:rPr>
                <a:t>The porphyry footprint modeling method works by taking an idealized model of a porphyry copper system and moving it through 3D space. The core of the system is placed at every voxel in a 3D model. At every voxel, the fit between observed data and the idealized model are examined and a score is assigned with a value between 0 and 1.</a:t>
              </a:r>
            </a:p>
            <a:p>
              <a:endParaRPr lang="en-US" sz="1100" spc="10" dirty="0">
                <a:latin typeface="Arial" pitchFamily="34" charset="0"/>
                <a:cs typeface="Arial" pitchFamily="34" charset="0"/>
              </a:endParaRPr>
            </a:p>
            <a:p>
              <a:r>
                <a:rPr lang="en-US" sz="1100" spc="10" dirty="0">
                  <a:latin typeface="Arial" pitchFamily="34" charset="0"/>
                  <a:cs typeface="Arial" pitchFamily="34" charset="0"/>
                </a:rPr>
                <a:t>A value of 1 indicates that the geochemical data perfectly match the idealized porphyry model and there is a high likelihood of a porphyry core at the pixel location. A value of 0 indicates that the data do not match a porphyry system at all and there is a low likelihood of a porphyry core at the pixel location. When looking at rock samples, we typically look for values greater than 0.2 over approximately 1km distance for a high-quality target.</a:t>
              </a:r>
            </a:p>
            <a:p>
              <a:endParaRPr lang="en-US" sz="1100" spc="7" dirty="0">
                <a:latin typeface="Arial" pitchFamily="34" charset="0"/>
                <a:cs typeface="Arial" pitchFamily="34" charset="0"/>
              </a:endParaRPr>
            </a:p>
            <a:p>
              <a:r>
                <a:rPr lang="en-US" sz="1100" spc="7" dirty="0">
                  <a:latin typeface="Arial" pitchFamily="34" charset="0"/>
                  <a:cs typeface="Arial" pitchFamily="34" charset="0"/>
                </a:rPr>
                <a:t>The idealized model used for this work was been derived from Halley et al (2015). The geochemical model (</a:t>
              </a:r>
              <a:r>
                <a:rPr lang="en-US" sz="1100" b="1" spc="7" dirty="0">
                  <a:latin typeface="Arial" pitchFamily="34" charset="0"/>
                  <a:cs typeface="Arial" pitchFamily="34" charset="0"/>
                </a:rPr>
                <a:t>Figure 3</a:t>
              </a:r>
              <a:r>
                <a:rPr lang="en-US" sz="1100" spc="7" dirty="0">
                  <a:latin typeface="Arial" pitchFamily="34" charset="0"/>
                  <a:cs typeface="Arial" pitchFamily="34" charset="0"/>
                </a:rPr>
                <a:t>) is largely derived from Yerington but does include zonation information from other significant porphyry deposits.</a:t>
              </a:r>
            </a:p>
            <a:p>
              <a:endParaRPr lang="en-US" sz="1100" spc="7" dirty="0">
                <a:latin typeface="Arial" pitchFamily="34" charset="0"/>
                <a:cs typeface="Arial" pitchFamily="34" charset="0"/>
              </a:endParaRPr>
            </a:p>
            <a:p>
              <a:r>
                <a:rPr lang="en-US" sz="1100" spc="7" dirty="0">
                  <a:latin typeface="Arial" pitchFamily="34" charset="0"/>
                  <a:cs typeface="Arial" pitchFamily="34" charset="0"/>
                </a:rPr>
                <a:t>The thresholds from the published models are not typically valid to use with soil samples due to leaching during weathering. We use the 90</a:t>
              </a:r>
              <a:r>
                <a:rPr lang="en-US" sz="1100" spc="7" baseline="30000" dirty="0">
                  <a:latin typeface="Arial" pitchFamily="34" charset="0"/>
                  <a:cs typeface="Arial" pitchFamily="34" charset="0"/>
                </a:rPr>
                <a:t>th</a:t>
              </a:r>
              <a:r>
                <a:rPr lang="en-US" sz="1100" spc="7" dirty="0">
                  <a:latin typeface="Arial" pitchFamily="34" charset="0"/>
                  <a:cs typeface="Arial" pitchFamily="34" charset="0"/>
                </a:rPr>
                <a:t> percentile for each element in the soil dataset as the threshold values while preserving the geometry of the published models. The thresholds used for the models are shown in </a:t>
              </a:r>
              <a:r>
                <a:rPr lang="en-US" sz="1100" b="1" spc="7" dirty="0">
                  <a:latin typeface="Arial" pitchFamily="34" charset="0"/>
                  <a:cs typeface="Arial" pitchFamily="34" charset="0"/>
                </a:rPr>
                <a:t>Table 1</a:t>
              </a:r>
              <a:r>
                <a:rPr lang="en-US" sz="1100" spc="7" dirty="0">
                  <a:latin typeface="Arial" pitchFamily="34" charset="0"/>
                  <a:cs typeface="Arial" pitchFamily="34" charset="0"/>
                </a:rPr>
                <a:t>.</a:t>
              </a:r>
            </a:p>
            <a:p>
              <a:endParaRPr lang="en-US" sz="1100" spc="7" dirty="0">
                <a:latin typeface="Arial" pitchFamily="34" charset="0"/>
                <a:cs typeface="Arial" pitchFamily="34" charset="0"/>
              </a:endParaRPr>
            </a:p>
          </p:txBody>
        </p:sp>
      </p:grpSp>
    </p:spTree>
    <p:extLst>
      <p:ext uri="{BB962C8B-B14F-4D97-AF65-F5344CB8AC3E}">
        <p14:creationId xmlns:p14="http://schemas.microsoft.com/office/powerpoint/2010/main" val="1429373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33400" y="1524000"/>
            <a:ext cx="5867400" cy="7845326"/>
            <a:chOff x="533400" y="1447800"/>
            <a:chExt cx="5867400" cy="7845326"/>
          </a:xfrm>
        </p:grpSpPr>
        <p:sp>
          <p:nvSpPr>
            <p:cNvPr id="13" name="TextBox 12"/>
            <p:cNvSpPr txBox="1"/>
            <p:nvPr/>
          </p:nvSpPr>
          <p:spPr>
            <a:xfrm>
              <a:off x="533400" y="1447800"/>
              <a:ext cx="3886200"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Footprint Modeling Results</a:t>
              </a:r>
            </a:p>
          </p:txBody>
        </p:sp>
        <p:sp>
          <p:nvSpPr>
            <p:cNvPr id="15" name="TextBox 14"/>
            <p:cNvSpPr txBox="1"/>
            <p:nvPr/>
          </p:nvSpPr>
          <p:spPr>
            <a:xfrm>
              <a:off x="533400" y="1752600"/>
              <a:ext cx="5867400" cy="7540526"/>
            </a:xfrm>
            <a:prstGeom prst="rect">
              <a:avLst/>
            </a:prstGeom>
            <a:noFill/>
          </p:spPr>
          <p:txBody>
            <a:bodyPr wrap="square" rtlCol="0">
              <a:spAutoFit/>
            </a:bodyPr>
            <a:lstStyle/>
            <a:p>
              <a:r>
                <a:rPr lang="en-US" sz="1100" spc="7" dirty="0">
                  <a:latin typeface="Arial" pitchFamily="34" charset="0"/>
                  <a:cs typeface="Arial" pitchFamily="34" charset="0"/>
                </a:rPr>
                <a:t>Plan views of the results of the processing are shown in </a:t>
              </a:r>
              <a:r>
                <a:rPr lang="en-US" sz="1100" b="1" spc="7" dirty="0">
                  <a:latin typeface="Arial" pitchFamily="34" charset="0"/>
                  <a:cs typeface="Arial" pitchFamily="34" charset="0"/>
                </a:rPr>
                <a:t>Figures 4 and 5</a:t>
              </a:r>
              <a:r>
                <a:rPr lang="en-US" sz="1100" spc="7" dirty="0">
                  <a:latin typeface="Arial" pitchFamily="34" charset="0"/>
                  <a:cs typeface="Arial" pitchFamily="34" charset="0"/>
                </a:rPr>
                <a:t>. </a:t>
              </a:r>
              <a:r>
                <a:rPr lang="en-US" sz="1100" b="1" spc="7" dirty="0">
                  <a:latin typeface="Arial" pitchFamily="34" charset="0"/>
                  <a:cs typeface="Arial" pitchFamily="34" charset="0"/>
                </a:rPr>
                <a:t>Table 2</a:t>
              </a:r>
              <a:r>
                <a:rPr lang="en-US" sz="1100" spc="7" dirty="0">
                  <a:latin typeface="Arial" pitchFamily="34" charset="0"/>
                  <a:cs typeface="Arial" pitchFamily="34" charset="0"/>
                </a:rPr>
                <a:t> summarizes the targets derived from the results.</a:t>
              </a:r>
            </a:p>
            <a:p>
              <a:endParaRPr lang="en-US" sz="1100" spc="7" dirty="0">
                <a:latin typeface="Arial" pitchFamily="34" charset="0"/>
                <a:cs typeface="Arial" pitchFamily="34" charset="0"/>
              </a:endParaRPr>
            </a:p>
            <a:p>
              <a:r>
                <a:rPr lang="en-US" sz="1100" spc="7" dirty="0">
                  <a:latin typeface="Arial" pitchFamily="34" charset="0"/>
                  <a:cs typeface="Arial" pitchFamily="34" charset="0"/>
                </a:rPr>
                <a:t>Four porphyry targets and one epithermal targets were generated using the soil analyses. Target FG-Stavely-S-3 is the highest scoring of these targets. A cross-section view of the target is shown in </a:t>
              </a:r>
              <a:r>
                <a:rPr lang="en-US" sz="1100" b="1" spc="7" dirty="0">
                  <a:latin typeface="Arial" pitchFamily="34" charset="0"/>
                  <a:cs typeface="Arial" pitchFamily="34" charset="0"/>
                </a:rPr>
                <a:t>Figure 6</a:t>
              </a:r>
              <a:r>
                <a:rPr lang="en-US" sz="1100" spc="7" dirty="0">
                  <a:latin typeface="Arial" pitchFamily="34" charset="0"/>
                  <a:cs typeface="Arial" pitchFamily="34" charset="0"/>
                </a:rPr>
                <a:t>. It is located in the southeastern part of the project area at a depth of approximately 500m. It should be considered the highest priority of the soils targets.</a:t>
              </a:r>
            </a:p>
            <a:p>
              <a:endParaRPr lang="en-US" sz="1100" spc="7" dirty="0">
                <a:latin typeface="Arial" pitchFamily="34" charset="0"/>
                <a:cs typeface="Arial" pitchFamily="34" charset="0"/>
              </a:endParaRPr>
            </a:p>
            <a:p>
              <a:r>
                <a:rPr lang="en-US" sz="1100" spc="7" dirty="0">
                  <a:latin typeface="Arial" pitchFamily="34" charset="0"/>
                  <a:cs typeface="Arial" pitchFamily="34" charset="0"/>
                </a:rPr>
                <a:t>Target FG-Stavely-S-2 is located approximately 3km NE of FG-Stavely-S-3 and also merits follow-up work. A cross section of the target is shown in </a:t>
              </a:r>
              <a:r>
                <a:rPr lang="en-US" sz="1100" b="1" spc="7" dirty="0">
                  <a:latin typeface="Arial" pitchFamily="34" charset="0"/>
                  <a:cs typeface="Arial" pitchFamily="34" charset="0"/>
                </a:rPr>
                <a:t>Figure 7</a:t>
              </a:r>
              <a:r>
                <a:rPr lang="en-US" sz="1100" spc="7" dirty="0">
                  <a:latin typeface="Arial" pitchFamily="34" charset="0"/>
                  <a:cs typeface="Arial" pitchFamily="34" charset="0"/>
                </a:rPr>
                <a:t>. It models at a depth of 1km, so it might not be explorable. However, the modeling of depth on soils targets can have significant uncertainty. It is also possible that the area is prospective for epithermal mineralization if there is a deep porphyry system present.</a:t>
              </a:r>
            </a:p>
            <a:p>
              <a:endParaRPr lang="en-US" sz="1100" spc="7" dirty="0">
                <a:latin typeface="Arial" pitchFamily="34" charset="0"/>
                <a:cs typeface="Arial" pitchFamily="34" charset="0"/>
              </a:endParaRPr>
            </a:p>
            <a:p>
              <a:r>
                <a:rPr lang="en-US" sz="1100" spc="7" dirty="0">
                  <a:latin typeface="Arial" pitchFamily="34" charset="0"/>
                  <a:cs typeface="Arial" pitchFamily="34" charset="0"/>
                </a:rPr>
                <a:t>Targets FG-Stavely-S-1 and FG-Stavely-S-4 score lower than targets FG-Stavely-S-2 and FG-Stavely-S-3. However, FG-Stavely-S-1 and FG-Stavely-S-4 have greater total metal enrichment in the vicinity of the targets. They score lower because they are high in multiple metals from different parts of the theoretical porphyry model, so the scores are lower than areas that have lower total metal but better match a particular part of the porphyry model. These targets both merit follow-up air core sampling.</a:t>
              </a:r>
            </a:p>
            <a:p>
              <a:endParaRPr lang="en-US" sz="1100" spc="7" dirty="0">
                <a:latin typeface="Arial" pitchFamily="34" charset="0"/>
                <a:cs typeface="Arial" pitchFamily="34" charset="0"/>
              </a:endParaRPr>
            </a:p>
            <a:p>
              <a:r>
                <a:rPr lang="en-US" sz="1100" spc="7" dirty="0">
                  <a:latin typeface="Arial" pitchFamily="34" charset="0"/>
                  <a:cs typeface="Arial" pitchFamily="34" charset="0"/>
                </a:rPr>
                <a:t>A section through FG-Stavely-S-4 and FG-Stavely-S-Epi1 is shown in </a:t>
              </a:r>
              <a:r>
                <a:rPr lang="en-US" sz="1100" b="1" spc="7" dirty="0">
                  <a:latin typeface="Arial" pitchFamily="34" charset="0"/>
                  <a:cs typeface="Arial" pitchFamily="34" charset="0"/>
                </a:rPr>
                <a:t>Figure 8</a:t>
              </a:r>
              <a:r>
                <a:rPr lang="en-US" sz="1100" spc="7" dirty="0">
                  <a:latin typeface="Arial" pitchFamily="34" charset="0"/>
                  <a:cs typeface="Arial" pitchFamily="34" charset="0"/>
                </a:rPr>
                <a:t>. Both targets have a deep component that suggests possible epithermal mineralization, but FG-Staely-S-4 also has a shallower porphyry target. Target FG-Stavely-S-1 is roughly coincident with target FG-Stavely-AC-3A. However, air core sampling has not been completed over the highest-scoring part of the soils target.</a:t>
              </a:r>
            </a:p>
            <a:p>
              <a:endParaRPr lang="en-US" sz="1100" spc="7" dirty="0">
                <a:latin typeface="Arial" pitchFamily="34" charset="0"/>
                <a:cs typeface="Arial" pitchFamily="34" charset="0"/>
              </a:endParaRPr>
            </a:p>
            <a:p>
              <a:r>
                <a:rPr lang="en-US" sz="1100" spc="7" dirty="0">
                  <a:latin typeface="Arial" pitchFamily="34" charset="0"/>
                  <a:cs typeface="Arial" pitchFamily="34" charset="0"/>
                </a:rPr>
                <a:t>Four targets were also generated from the air core results. A cross section through target FG-Stavely-AC-2 is shown in </a:t>
              </a:r>
              <a:r>
                <a:rPr lang="en-US" sz="1100" b="1" spc="7" dirty="0">
                  <a:latin typeface="Arial" pitchFamily="34" charset="0"/>
                  <a:cs typeface="Arial" pitchFamily="34" charset="0"/>
                </a:rPr>
                <a:t>Figure 9</a:t>
              </a:r>
              <a:r>
                <a:rPr lang="en-US" sz="1100" spc="7" dirty="0">
                  <a:latin typeface="Arial" pitchFamily="34" charset="0"/>
                  <a:cs typeface="Arial" pitchFamily="34" charset="0"/>
                </a:rPr>
                <a:t>. It is a high scoring target and merits follow-up work including eventual diamond drilling, but the exact location of the best part of the target is poorly constrained due to relatively poor sample distribution. Some additional air core sampling would be beneficial to better constrain the target.</a:t>
              </a:r>
            </a:p>
            <a:p>
              <a:endParaRPr lang="en-US" sz="1100" spc="7" dirty="0">
                <a:latin typeface="Arial" pitchFamily="34" charset="0"/>
                <a:cs typeface="Arial" pitchFamily="34" charset="0"/>
              </a:endParaRPr>
            </a:p>
            <a:p>
              <a:r>
                <a:rPr lang="en-US" sz="1100" b="1" spc="7" dirty="0">
                  <a:latin typeface="Arial" pitchFamily="34" charset="0"/>
                  <a:cs typeface="Arial" pitchFamily="34" charset="0"/>
                </a:rPr>
                <a:t>Figure 10 </a:t>
              </a:r>
              <a:r>
                <a:rPr lang="en-US" sz="1100" spc="7" dirty="0">
                  <a:latin typeface="Arial" pitchFamily="34" charset="0"/>
                  <a:cs typeface="Arial" pitchFamily="34" charset="0"/>
                </a:rPr>
                <a:t>shows a section through targets FG-Stavely-S-1 and FG-Stavely-AC-3A. The targets are significantly offset from one another. Air core sampling over FG-Stavely-S-1 should help better constrain the targets in the area.</a:t>
              </a:r>
              <a:endParaRPr lang="en-US" sz="1100" b="1" spc="7" dirty="0">
                <a:latin typeface="Arial" pitchFamily="34" charset="0"/>
                <a:cs typeface="Arial" pitchFamily="34" charset="0"/>
              </a:endParaRPr>
            </a:p>
            <a:p>
              <a:endParaRPr lang="en-US" sz="1100" spc="7" dirty="0">
                <a:latin typeface="Arial" pitchFamily="34" charset="0"/>
                <a:cs typeface="Arial" pitchFamily="34" charset="0"/>
              </a:endParaRPr>
            </a:p>
            <a:p>
              <a:r>
                <a:rPr lang="en-US" sz="1100" spc="7" dirty="0">
                  <a:latin typeface="Arial" pitchFamily="34" charset="0"/>
                  <a:cs typeface="Arial" pitchFamily="34" charset="0"/>
                </a:rPr>
                <a:t>Targets FG-Stavely-AC-1, FG-Stavely-AC-3A, and FG-Stavely-AC-3B have the best part of the target plotting on the edge of the sample distribution. These areas merit additional air core drilling to provide better constraints on the target quality and geometry. </a:t>
              </a:r>
            </a:p>
            <a:p>
              <a:endParaRPr lang="en-US" sz="1100" spc="7" dirty="0">
                <a:latin typeface="Arial" pitchFamily="34" charset="0"/>
                <a:cs typeface="Arial" pitchFamily="34" charset="0"/>
              </a:endParaRPr>
            </a:p>
            <a:p>
              <a:endParaRPr lang="en-US" sz="1100" spc="7" dirty="0">
                <a:latin typeface="Arial" pitchFamily="34" charset="0"/>
                <a:cs typeface="Arial" pitchFamily="34" charset="0"/>
              </a:endParaRPr>
            </a:p>
            <a:p>
              <a:endParaRPr lang="en-US" sz="1100" spc="7" dirty="0">
                <a:latin typeface="Arial" pitchFamily="34" charset="0"/>
                <a:cs typeface="Arial" pitchFamily="34" charset="0"/>
              </a:endParaRPr>
            </a:p>
          </p:txBody>
        </p:sp>
      </p:grpSp>
    </p:spTree>
    <p:extLst>
      <p:ext uri="{BB962C8B-B14F-4D97-AF65-F5344CB8AC3E}">
        <p14:creationId xmlns:p14="http://schemas.microsoft.com/office/powerpoint/2010/main" val="3179868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6B4CEA1-A0E1-4956-9179-8050F4EC7CAB}"/>
              </a:ext>
            </a:extLst>
          </p:cNvPr>
          <p:cNvGrpSpPr/>
          <p:nvPr/>
        </p:nvGrpSpPr>
        <p:grpSpPr>
          <a:xfrm>
            <a:off x="533400" y="1524000"/>
            <a:ext cx="5867400" cy="1243519"/>
            <a:chOff x="533400" y="1447800"/>
            <a:chExt cx="5867400" cy="1243519"/>
          </a:xfrm>
        </p:grpSpPr>
        <p:sp>
          <p:nvSpPr>
            <p:cNvPr id="10" name="TextBox 9">
              <a:extLst>
                <a:ext uri="{FF2B5EF4-FFF2-40B4-BE49-F238E27FC236}">
                  <a16:creationId xmlns:a16="http://schemas.microsoft.com/office/drawing/2014/main" id="{1BC63D93-22B7-483E-8E11-F92F2989AD26}"/>
                </a:ext>
              </a:extLst>
            </p:cNvPr>
            <p:cNvSpPr txBox="1"/>
            <p:nvPr/>
          </p:nvSpPr>
          <p:spPr>
            <a:xfrm>
              <a:off x="533400" y="1447800"/>
              <a:ext cx="5181600"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Reference</a:t>
              </a:r>
              <a:endParaRPr lang="en-US" sz="1400" spc="7" dirty="0">
                <a:latin typeface="Arial" pitchFamily="34" charset="0"/>
                <a:cs typeface="Arial" pitchFamily="34" charset="0"/>
              </a:endParaRPr>
            </a:p>
          </p:txBody>
        </p:sp>
        <p:sp>
          <p:nvSpPr>
            <p:cNvPr id="11" name="TextBox 10">
              <a:extLst>
                <a:ext uri="{FF2B5EF4-FFF2-40B4-BE49-F238E27FC236}">
                  <a16:creationId xmlns:a16="http://schemas.microsoft.com/office/drawing/2014/main" id="{30C51881-4790-4C65-ACEF-E184B42C088C}"/>
                </a:ext>
              </a:extLst>
            </p:cNvPr>
            <p:cNvSpPr txBox="1"/>
            <p:nvPr/>
          </p:nvSpPr>
          <p:spPr>
            <a:xfrm>
              <a:off x="533400" y="1752600"/>
              <a:ext cx="5867400" cy="938719"/>
            </a:xfrm>
            <a:prstGeom prst="rect">
              <a:avLst/>
            </a:prstGeom>
            <a:noFill/>
          </p:spPr>
          <p:txBody>
            <a:bodyPr wrap="square" rtlCol="0">
              <a:spAutoFit/>
            </a:bodyPr>
            <a:lstStyle/>
            <a:p>
              <a:r>
                <a:rPr lang="en-US" sz="1100" spc="7" dirty="0">
                  <a:latin typeface="Arial" pitchFamily="34" charset="0"/>
                  <a:cs typeface="Arial" pitchFamily="34" charset="0"/>
                </a:rPr>
                <a:t>Halley, S., </a:t>
              </a:r>
              <a:r>
                <a:rPr lang="en-US" sz="1100" spc="7" dirty="0" err="1">
                  <a:latin typeface="Arial" pitchFamily="34" charset="0"/>
                  <a:cs typeface="Arial" pitchFamily="34" charset="0"/>
                </a:rPr>
                <a:t>Dilles</a:t>
              </a:r>
              <a:r>
                <a:rPr lang="en-US" sz="1100" spc="7" dirty="0">
                  <a:latin typeface="Arial" pitchFamily="34" charset="0"/>
                  <a:cs typeface="Arial" pitchFamily="34" charset="0"/>
                </a:rPr>
                <a:t>, J.H., and </a:t>
              </a:r>
              <a:r>
                <a:rPr lang="en-US" sz="1100" spc="7" dirty="0" err="1">
                  <a:latin typeface="Arial" pitchFamily="34" charset="0"/>
                  <a:cs typeface="Arial" pitchFamily="34" charset="0"/>
                </a:rPr>
                <a:t>Tosdal</a:t>
              </a:r>
              <a:r>
                <a:rPr lang="en-US" sz="1100" spc="7" dirty="0">
                  <a:latin typeface="Arial" pitchFamily="34" charset="0"/>
                  <a:cs typeface="Arial" pitchFamily="34" charset="0"/>
                </a:rPr>
                <a:t>, R.M., 2015, Footprints: Hydrothermal alteration and geochemical dispersion around porphyry copper deposits. SEG Newsletter, no. 100, pp 1 and 12-17.</a:t>
              </a:r>
            </a:p>
            <a:p>
              <a:endParaRPr lang="en-US" sz="1100" spc="7" dirty="0">
                <a:latin typeface="Arial" pitchFamily="34" charset="0"/>
                <a:cs typeface="Arial" pitchFamily="34" charset="0"/>
              </a:endParaRPr>
            </a:p>
            <a:p>
              <a:endParaRPr lang="en-US" sz="1100" spc="7" dirty="0">
                <a:latin typeface="Arial" pitchFamily="34" charset="0"/>
                <a:cs typeface="Arial" pitchFamily="34" charset="0"/>
              </a:endParaRPr>
            </a:p>
          </p:txBody>
        </p:sp>
      </p:grpSp>
      <p:sp>
        <p:nvSpPr>
          <p:cNvPr id="2" name="Text Box 14">
            <a:extLst>
              <a:ext uri="{FF2B5EF4-FFF2-40B4-BE49-F238E27FC236}">
                <a16:creationId xmlns:a16="http://schemas.microsoft.com/office/drawing/2014/main" id="{A7FBBD98-C483-7288-C452-7185D436A20A}"/>
              </a:ext>
            </a:extLst>
          </p:cNvPr>
          <p:cNvSpPr txBox="1">
            <a:spLocks noChangeArrowheads="1"/>
          </p:cNvSpPr>
          <p:nvPr/>
        </p:nvSpPr>
        <p:spPr bwMode="auto">
          <a:xfrm>
            <a:off x="533400" y="3736777"/>
            <a:ext cx="5669184" cy="430887"/>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Table 1:</a:t>
            </a:r>
            <a:r>
              <a:rPr lang="en-US" sz="1100" spc="10" dirty="0">
                <a:latin typeface="Arial" pitchFamily="34" charset="0"/>
                <a:cs typeface="Arial" pitchFamily="34" charset="0"/>
              </a:rPr>
              <a:t> Table showing the Halley model and the 90</a:t>
            </a:r>
            <a:r>
              <a:rPr lang="en-US" sz="1100" spc="10" baseline="30000" dirty="0">
                <a:latin typeface="Arial" pitchFamily="34" charset="0"/>
                <a:cs typeface="Arial" pitchFamily="34" charset="0"/>
              </a:rPr>
              <a:t>th</a:t>
            </a:r>
            <a:r>
              <a:rPr lang="en-US" sz="1100" spc="10" dirty="0">
                <a:latin typeface="Arial" pitchFamily="34" charset="0"/>
                <a:cs typeface="Arial" pitchFamily="34" charset="0"/>
              </a:rPr>
              <a:t> percentile thresholds for the </a:t>
            </a:r>
            <a:r>
              <a:rPr lang="en-US" sz="1100" spc="10" dirty="0" err="1">
                <a:latin typeface="Arial" pitchFamily="34" charset="0"/>
                <a:cs typeface="Arial" pitchFamily="34" charset="0"/>
              </a:rPr>
              <a:t>Stavely</a:t>
            </a:r>
            <a:r>
              <a:rPr lang="en-US" sz="1100" spc="10" dirty="0">
                <a:latin typeface="Arial" pitchFamily="34" charset="0"/>
                <a:cs typeface="Arial" pitchFamily="34" charset="0"/>
              </a:rPr>
              <a:t> soil data</a:t>
            </a:r>
          </a:p>
        </p:txBody>
      </p:sp>
      <p:sp>
        <p:nvSpPr>
          <p:cNvPr id="3" name="TextBox 2">
            <a:extLst>
              <a:ext uri="{FF2B5EF4-FFF2-40B4-BE49-F238E27FC236}">
                <a16:creationId xmlns:a16="http://schemas.microsoft.com/office/drawing/2014/main" id="{9D14712C-9AC8-3BC0-D29A-DE32BDAB3CC1}"/>
              </a:ext>
            </a:extLst>
          </p:cNvPr>
          <p:cNvSpPr txBox="1"/>
          <p:nvPr/>
        </p:nvSpPr>
        <p:spPr>
          <a:xfrm>
            <a:off x="533400" y="3429000"/>
            <a:ext cx="3886200" cy="307777"/>
          </a:xfrm>
          <a:prstGeom prst="rect">
            <a:avLst/>
          </a:prstGeom>
          <a:noFill/>
        </p:spPr>
        <p:txBody>
          <a:bodyPr wrap="square" rtlCol="0">
            <a:spAutoFit/>
          </a:bodyPr>
          <a:lstStyle/>
          <a:p>
            <a:r>
              <a:rPr lang="en-US" sz="1400" b="1" dirty="0">
                <a:latin typeface="Trebuchet MS" pitchFamily="34" charset="0"/>
              </a:rPr>
              <a:t>Threshold table</a:t>
            </a:r>
          </a:p>
        </p:txBody>
      </p:sp>
      <p:graphicFrame>
        <p:nvGraphicFramePr>
          <p:cNvPr id="6" name="Table 5">
            <a:extLst>
              <a:ext uri="{FF2B5EF4-FFF2-40B4-BE49-F238E27FC236}">
                <a16:creationId xmlns:a16="http://schemas.microsoft.com/office/drawing/2014/main" id="{BF435FC5-8AD6-AAF6-3357-97A472CDC99E}"/>
              </a:ext>
            </a:extLst>
          </p:cNvPr>
          <p:cNvGraphicFramePr>
            <a:graphicFrameLocks noGrp="1"/>
          </p:cNvGraphicFramePr>
          <p:nvPr>
            <p:extLst>
              <p:ext uri="{D42A27DB-BD31-4B8C-83A1-F6EECF244321}">
                <p14:modId xmlns:p14="http://schemas.microsoft.com/office/powerpoint/2010/main" val="2051136893"/>
              </p:ext>
            </p:extLst>
          </p:nvPr>
        </p:nvGraphicFramePr>
        <p:xfrm>
          <a:off x="635000" y="4419600"/>
          <a:ext cx="5283198" cy="581025"/>
        </p:xfrm>
        <a:graphic>
          <a:graphicData uri="http://schemas.openxmlformats.org/drawingml/2006/table">
            <a:tbl>
              <a:tblPr/>
              <a:tblGrid>
                <a:gridCol w="979309">
                  <a:extLst>
                    <a:ext uri="{9D8B030D-6E8A-4147-A177-3AD203B41FA5}">
                      <a16:colId xmlns:a16="http://schemas.microsoft.com/office/drawing/2014/main" val="687247295"/>
                    </a:ext>
                  </a:extLst>
                </a:gridCol>
                <a:gridCol w="342283">
                  <a:extLst>
                    <a:ext uri="{9D8B030D-6E8A-4147-A177-3AD203B41FA5}">
                      <a16:colId xmlns:a16="http://schemas.microsoft.com/office/drawing/2014/main" val="970498435"/>
                    </a:ext>
                  </a:extLst>
                </a:gridCol>
                <a:gridCol w="392991">
                  <a:extLst>
                    <a:ext uri="{9D8B030D-6E8A-4147-A177-3AD203B41FA5}">
                      <a16:colId xmlns:a16="http://schemas.microsoft.com/office/drawing/2014/main" val="435276072"/>
                    </a:ext>
                  </a:extLst>
                </a:gridCol>
                <a:gridCol w="446869">
                  <a:extLst>
                    <a:ext uri="{9D8B030D-6E8A-4147-A177-3AD203B41FA5}">
                      <a16:colId xmlns:a16="http://schemas.microsoft.com/office/drawing/2014/main" val="2728940399"/>
                    </a:ext>
                  </a:extLst>
                </a:gridCol>
                <a:gridCol w="446869">
                  <a:extLst>
                    <a:ext uri="{9D8B030D-6E8A-4147-A177-3AD203B41FA5}">
                      <a16:colId xmlns:a16="http://schemas.microsoft.com/office/drawing/2014/main" val="4119372900"/>
                    </a:ext>
                  </a:extLst>
                </a:gridCol>
                <a:gridCol w="418346">
                  <a:extLst>
                    <a:ext uri="{9D8B030D-6E8A-4147-A177-3AD203B41FA5}">
                      <a16:colId xmlns:a16="http://schemas.microsoft.com/office/drawing/2014/main" val="1610540278"/>
                    </a:ext>
                  </a:extLst>
                </a:gridCol>
                <a:gridCol w="367637">
                  <a:extLst>
                    <a:ext uri="{9D8B030D-6E8A-4147-A177-3AD203B41FA5}">
                      <a16:colId xmlns:a16="http://schemas.microsoft.com/office/drawing/2014/main" val="1420642386"/>
                    </a:ext>
                  </a:extLst>
                </a:gridCol>
                <a:gridCol w="380314">
                  <a:extLst>
                    <a:ext uri="{9D8B030D-6E8A-4147-A177-3AD203B41FA5}">
                      <a16:colId xmlns:a16="http://schemas.microsoft.com/office/drawing/2014/main" val="3589468310"/>
                    </a:ext>
                  </a:extLst>
                </a:gridCol>
                <a:gridCol w="380314">
                  <a:extLst>
                    <a:ext uri="{9D8B030D-6E8A-4147-A177-3AD203B41FA5}">
                      <a16:colId xmlns:a16="http://schemas.microsoft.com/office/drawing/2014/main" val="2844314005"/>
                    </a:ext>
                  </a:extLst>
                </a:gridCol>
                <a:gridCol w="342283">
                  <a:extLst>
                    <a:ext uri="{9D8B030D-6E8A-4147-A177-3AD203B41FA5}">
                      <a16:colId xmlns:a16="http://schemas.microsoft.com/office/drawing/2014/main" val="1727210859"/>
                    </a:ext>
                  </a:extLst>
                </a:gridCol>
                <a:gridCol w="380314">
                  <a:extLst>
                    <a:ext uri="{9D8B030D-6E8A-4147-A177-3AD203B41FA5}">
                      <a16:colId xmlns:a16="http://schemas.microsoft.com/office/drawing/2014/main" val="4194929387"/>
                    </a:ext>
                  </a:extLst>
                </a:gridCol>
                <a:gridCol w="405669">
                  <a:extLst>
                    <a:ext uri="{9D8B030D-6E8A-4147-A177-3AD203B41FA5}">
                      <a16:colId xmlns:a16="http://schemas.microsoft.com/office/drawing/2014/main" val="2720444276"/>
                    </a:ext>
                  </a:extLst>
                </a:gridCol>
              </a:tblGrid>
              <a:tr h="200025">
                <a:tc>
                  <a:txBody>
                    <a:bodyPr/>
                    <a:lstStyle/>
                    <a:p>
                      <a:pPr algn="l" fontAlgn="b"/>
                      <a:r>
                        <a:rPr lang="en-US" sz="1100" b="1" i="0" u="none" strike="noStrike">
                          <a:solidFill>
                            <a:srgbClr val="000000"/>
                          </a:solidFill>
                          <a:effectLst/>
                          <a:latin typeface="Calibri" panose="020F0502020204030204" pitchFamily="34" charset="0"/>
                        </a:rPr>
                        <a:t>Model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AEBB"/>
                    </a:solidFill>
                  </a:tcPr>
                </a:tc>
                <a:tc>
                  <a:txBody>
                    <a:bodyPr/>
                    <a:lstStyle/>
                    <a:p>
                      <a:pPr algn="ctr" fontAlgn="b"/>
                      <a:r>
                        <a:rPr lang="en-US" sz="1100" b="1" i="0" u="none" strike="noStrike">
                          <a:solidFill>
                            <a:srgbClr val="000000"/>
                          </a:solidFill>
                          <a:effectLst/>
                          <a:latin typeface="Calibri" panose="020F0502020204030204" pitchFamily="34" charset="0"/>
                        </a:rPr>
                        <a:t>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AEBB"/>
                    </a:solidFill>
                  </a:tcPr>
                </a:tc>
                <a:tc>
                  <a:txBody>
                    <a:bodyPr/>
                    <a:lstStyle/>
                    <a:p>
                      <a:pPr algn="ctr" fontAlgn="b"/>
                      <a:r>
                        <a:rPr lang="en-US" sz="1100" b="1" i="0" u="none" strike="noStrike">
                          <a:solidFill>
                            <a:srgbClr val="000000"/>
                          </a:solidFill>
                          <a:effectLst/>
                          <a:latin typeface="Calibri" panose="020F0502020204030204" pitchFamily="34" charset="0"/>
                        </a:rPr>
                        <a:t>Bi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AEBB"/>
                    </a:solidFill>
                  </a:tcPr>
                </a:tc>
                <a:tc>
                  <a:txBody>
                    <a:bodyPr/>
                    <a:lstStyle/>
                    <a:p>
                      <a:pPr algn="ctr" fontAlgn="b"/>
                      <a:r>
                        <a:rPr lang="en-US" sz="1100" b="1" i="0" u="none" strike="noStrike">
                          <a:solidFill>
                            <a:srgbClr val="000000"/>
                          </a:solidFill>
                          <a:effectLst/>
                          <a:latin typeface="Calibri" panose="020F0502020204030204" pitchFamily="34" charset="0"/>
                        </a:rPr>
                        <a:t>Cu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AEBB"/>
                    </a:solidFill>
                  </a:tcPr>
                </a:tc>
                <a:tc>
                  <a:txBody>
                    <a:bodyPr/>
                    <a:lstStyle/>
                    <a:p>
                      <a:pPr algn="ctr" fontAlgn="b"/>
                      <a:r>
                        <a:rPr lang="en-US" sz="1100" b="1" i="0" u="none" strike="noStrike">
                          <a:solidFill>
                            <a:srgbClr val="000000"/>
                          </a:solidFill>
                          <a:effectLst/>
                          <a:latin typeface="Calibri" panose="020F0502020204030204" pitchFamily="34" charset="0"/>
                        </a:rPr>
                        <a:t>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AEBB"/>
                    </a:solidFill>
                  </a:tcPr>
                </a:tc>
                <a:tc>
                  <a:txBody>
                    <a:bodyPr/>
                    <a:lstStyle/>
                    <a:p>
                      <a:pPr algn="ctr" fontAlgn="b"/>
                      <a:r>
                        <a:rPr lang="en-US" sz="1100" b="1" i="0" u="none" strike="noStrike">
                          <a:solidFill>
                            <a:srgbClr val="000000"/>
                          </a:solidFill>
                          <a:effectLst/>
                          <a:latin typeface="Calibri" panose="020F0502020204030204" pitchFamily="34" charset="0"/>
                        </a:rPr>
                        <a:t>Mo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AEBB"/>
                    </a:solidFill>
                  </a:tcPr>
                </a:tc>
                <a:tc>
                  <a:txBody>
                    <a:bodyPr/>
                    <a:lstStyle/>
                    <a:p>
                      <a:pPr algn="ctr" fontAlgn="b"/>
                      <a:r>
                        <a:rPr lang="en-US" sz="1100" b="1" i="0" u="none" strike="noStrike">
                          <a:solidFill>
                            <a:srgbClr val="000000"/>
                          </a:solidFill>
                          <a:effectLst/>
                          <a:latin typeface="Calibri" panose="020F0502020204030204" pitchFamily="34" charset="0"/>
                        </a:rPr>
                        <a:t>Sb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AEBB"/>
                    </a:solidFill>
                  </a:tcPr>
                </a:tc>
                <a:tc>
                  <a:txBody>
                    <a:bodyPr/>
                    <a:lstStyle/>
                    <a:p>
                      <a:pPr algn="ctr" fontAlgn="b"/>
                      <a:r>
                        <a:rPr lang="en-US" sz="1100" b="1" i="0" u="none" strike="noStrike">
                          <a:solidFill>
                            <a:srgbClr val="000000"/>
                          </a:solidFill>
                          <a:effectLst/>
                          <a:latin typeface="Calibri" panose="020F0502020204030204" pitchFamily="34" charset="0"/>
                        </a:rPr>
                        <a:t>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AEBB"/>
                    </a:solidFill>
                  </a:tcPr>
                </a:tc>
                <a:tc>
                  <a:txBody>
                    <a:bodyPr/>
                    <a:lstStyle/>
                    <a:p>
                      <a:pPr algn="ctr" fontAlgn="b"/>
                      <a:r>
                        <a:rPr lang="en-US" sz="1100" b="1" i="0" u="none" strike="noStrike">
                          <a:solidFill>
                            <a:srgbClr val="000000"/>
                          </a:solidFill>
                          <a:effectLst/>
                          <a:latin typeface="Calibri" panose="020F0502020204030204" pitchFamily="34" charset="0"/>
                        </a:rPr>
                        <a:t>Sn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AEBB"/>
                    </a:solidFill>
                  </a:tcPr>
                </a:tc>
                <a:tc>
                  <a:txBody>
                    <a:bodyPr/>
                    <a:lstStyle/>
                    <a:p>
                      <a:pPr algn="ctr" fontAlgn="b"/>
                      <a:r>
                        <a:rPr lang="en-US" sz="1100" b="1" i="0" u="none" strike="noStrike">
                          <a:solidFill>
                            <a:srgbClr val="000000"/>
                          </a:solidFill>
                          <a:effectLst/>
                          <a:latin typeface="Calibri" panose="020F0502020204030204" pitchFamily="34" charset="0"/>
                        </a:rPr>
                        <a:t>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AEBB"/>
                    </a:solidFill>
                  </a:tcPr>
                </a:tc>
                <a:tc>
                  <a:txBody>
                    <a:bodyPr/>
                    <a:lstStyle/>
                    <a:p>
                      <a:pPr algn="ctr" fontAlgn="b"/>
                      <a:r>
                        <a:rPr lang="en-US" sz="1100" b="1" i="0" u="none" strike="noStrike">
                          <a:solidFill>
                            <a:srgbClr val="000000"/>
                          </a:solidFill>
                          <a:effectLst/>
                          <a:latin typeface="Calibri" panose="020F0502020204030204" pitchFamily="34" charset="0"/>
                        </a:rPr>
                        <a:t>Tl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AEBB"/>
                    </a:solidFill>
                  </a:tcPr>
                </a:tc>
                <a:tc>
                  <a:txBody>
                    <a:bodyPr/>
                    <a:lstStyle/>
                    <a:p>
                      <a:pPr algn="ctr" fontAlgn="b"/>
                      <a:r>
                        <a:rPr lang="en-US" sz="1100" b="1" i="0" u="none" strike="noStrike">
                          <a:solidFill>
                            <a:srgbClr val="000000"/>
                          </a:solidFill>
                          <a:effectLst/>
                          <a:latin typeface="Calibri" panose="020F0502020204030204" pitchFamily="34" charset="0"/>
                        </a:rPr>
                        <a:t>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AEBB"/>
                    </a:solidFill>
                  </a:tcPr>
                </a:tc>
                <a:extLst>
                  <a:ext uri="{0D108BD9-81ED-4DB2-BD59-A6C34878D82A}">
                    <a16:rowId xmlns:a16="http://schemas.microsoft.com/office/drawing/2014/main" val="847648058"/>
                  </a:ext>
                </a:extLst>
              </a:tr>
              <a:tr h="190500">
                <a:tc>
                  <a:txBody>
                    <a:bodyPr/>
                    <a:lstStyle/>
                    <a:p>
                      <a:pPr algn="l" fontAlgn="t"/>
                      <a:r>
                        <a:rPr lang="en-US" sz="1100" b="1" i="0" u="none" strike="noStrike">
                          <a:solidFill>
                            <a:srgbClr val="000000"/>
                          </a:solidFill>
                          <a:effectLst/>
                          <a:latin typeface="Calibri" panose="020F0502020204030204" pitchFamily="34" charset="0"/>
                        </a:rPr>
                        <a:t>Halley model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804028"/>
                  </a:ext>
                </a:extLst>
              </a:tr>
              <a:tr h="190500">
                <a:tc>
                  <a:txBody>
                    <a:bodyPr/>
                    <a:lstStyle/>
                    <a:p>
                      <a:pPr algn="l" fontAlgn="t"/>
                      <a:r>
                        <a:rPr lang="en-US" sz="1100" b="1" i="0" u="none" strike="noStrike">
                          <a:solidFill>
                            <a:srgbClr val="000000"/>
                          </a:solidFill>
                          <a:effectLst/>
                          <a:latin typeface="Calibri" panose="020F0502020204030204" pitchFamily="34" charset="0"/>
                        </a:rPr>
                        <a:t>90th Percentile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E3E7"/>
                    </a:solidFill>
                  </a:tcPr>
                </a:tc>
                <a:tc>
                  <a:txBody>
                    <a:bodyPr/>
                    <a:lstStyle/>
                    <a:p>
                      <a:pPr algn="ctr" fontAlgn="t"/>
                      <a:r>
                        <a:rPr lang="en-US" sz="1100" b="0" i="0" u="none" strike="noStrike">
                          <a:solidFill>
                            <a:srgbClr val="000000"/>
                          </a:solidFill>
                          <a:effectLst/>
                          <a:latin typeface="Calibri" panose="020F0502020204030204" pitchFamily="34" charset="0"/>
                        </a:rPr>
                        <a:t>20.3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E3E7"/>
                    </a:solidFill>
                  </a:tcPr>
                </a:tc>
                <a:tc>
                  <a:txBody>
                    <a:bodyPr/>
                    <a:lstStyle/>
                    <a:p>
                      <a:pPr algn="ctr" fontAlgn="t"/>
                      <a:r>
                        <a:rPr lang="en-US" sz="1100" b="0" i="0" u="none" strike="noStrike">
                          <a:solidFill>
                            <a:srgbClr val="000000"/>
                          </a:solidFill>
                          <a:effectLst/>
                          <a:latin typeface="Calibri" panose="020F0502020204030204" pitchFamily="34" charset="0"/>
                        </a:rPr>
                        <a:t>0.45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E3E7"/>
                    </a:solidFill>
                  </a:tcPr>
                </a:tc>
                <a:tc>
                  <a:txBody>
                    <a:bodyPr/>
                    <a:lstStyle/>
                    <a:p>
                      <a:pPr algn="ctr" fontAlgn="t"/>
                      <a:r>
                        <a:rPr lang="en-US" sz="1100" b="0" i="0" u="none" strike="noStrike">
                          <a:solidFill>
                            <a:srgbClr val="000000"/>
                          </a:solidFill>
                          <a:effectLst/>
                          <a:latin typeface="Calibri" panose="020F0502020204030204" pitchFamily="34" charset="0"/>
                        </a:rPr>
                        <a:t>62.5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E3E7"/>
                    </a:solidFill>
                  </a:tcPr>
                </a:tc>
                <a:tc>
                  <a:txBody>
                    <a:bodyPr/>
                    <a:lstStyle/>
                    <a:p>
                      <a:pPr algn="ctr" fontAlgn="t"/>
                      <a:r>
                        <a:rPr lang="en-US" sz="1100" b="0" i="0" u="none" strike="noStrike">
                          <a:solidFill>
                            <a:srgbClr val="000000"/>
                          </a:solidFill>
                          <a:effectLst/>
                          <a:latin typeface="Calibri" panose="020F0502020204030204" pitchFamily="34" charset="0"/>
                        </a:rPr>
                        <a:t>43.1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E3E7"/>
                    </a:solidFill>
                  </a:tcPr>
                </a:tc>
                <a:tc>
                  <a:txBody>
                    <a:bodyPr/>
                    <a:lstStyle/>
                    <a:p>
                      <a:pPr algn="ctr" fontAlgn="t"/>
                      <a:r>
                        <a:rPr lang="en-US" sz="1100" b="0" i="0" u="none" strike="noStrike">
                          <a:solidFill>
                            <a:srgbClr val="000000"/>
                          </a:solidFill>
                          <a:effectLst/>
                          <a:latin typeface="Calibri" panose="020F0502020204030204" pitchFamily="34" charset="0"/>
                        </a:rPr>
                        <a:t>2.6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E3E7"/>
                    </a:solidFill>
                  </a:tcPr>
                </a:tc>
                <a:tc>
                  <a:txBody>
                    <a:bodyPr/>
                    <a:lstStyle/>
                    <a:p>
                      <a:pPr algn="ctr" fontAlgn="t"/>
                      <a:r>
                        <a:rPr lang="en-US" sz="1100" b="0" i="0" u="none" strike="noStrike">
                          <a:solidFill>
                            <a:srgbClr val="000000"/>
                          </a:solidFill>
                          <a:effectLst/>
                          <a:latin typeface="Calibri" panose="020F0502020204030204" pitchFamily="34" charset="0"/>
                        </a:rPr>
                        <a:t>1.3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E3E7"/>
                    </a:solidFill>
                  </a:tcPr>
                </a:tc>
                <a:tc>
                  <a:txBody>
                    <a:bodyPr/>
                    <a:lstStyle/>
                    <a:p>
                      <a:pPr algn="ctr" fontAlgn="t"/>
                      <a:r>
                        <a:rPr lang="en-US" sz="1100" b="0" i="0" u="none" strike="noStrike">
                          <a:solidFill>
                            <a:srgbClr val="000000"/>
                          </a:solidFill>
                          <a:effectLst/>
                          <a:latin typeface="Calibri" panose="020F0502020204030204" pitchFamily="34" charset="0"/>
                        </a:rPr>
                        <a:t>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E3E7"/>
                    </a:solidFill>
                  </a:tcPr>
                </a:tc>
                <a:tc>
                  <a:txBody>
                    <a:bodyPr/>
                    <a:lstStyle/>
                    <a:p>
                      <a:pPr algn="ctr" fontAlgn="t"/>
                      <a:r>
                        <a:rPr lang="en-US" sz="1100" b="0" i="0" u="none" strike="noStrike">
                          <a:solidFill>
                            <a:srgbClr val="000000"/>
                          </a:solidFill>
                          <a:effectLst/>
                          <a:latin typeface="Calibri" panose="020F0502020204030204" pitchFamily="34" charset="0"/>
                        </a:rPr>
                        <a:t>3.5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E3E7"/>
                    </a:solidFill>
                  </a:tcPr>
                </a:tc>
                <a:tc>
                  <a:txBody>
                    <a:bodyPr/>
                    <a:lstStyle/>
                    <a:p>
                      <a:pPr algn="ctr" fontAlgn="t"/>
                      <a:r>
                        <a:rPr lang="en-US" sz="1100" b="0" i="0" u="none" strike="noStrike">
                          <a:solidFill>
                            <a:srgbClr val="000000"/>
                          </a:solidFill>
                          <a:effectLst/>
                          <a:latin typeface="Calibri" panose="020F0502020204030204" pitchFamily="34" charset="0"/>
                        </a:rPr>
                        <a:t>0.08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E3E7"/>
                    </a:solidFill>
                  </a:tcPr>
                </a:tc>
                <a:tc>
                  <a:txBody>
                    <a:bodyPr/>
                    <a:lstStyle/>
                    <a:p>
                      <a:pPr algn="ctr" fontAlgn="t"/>
                      <a:r>
                        <a:rPr lang="en-US" sz="1100" b="0" i="0" u="none" strike="noStrike">
                          <a:solidFill>
                            <a:srgbClr val="000000"/>
                          </a:solidFill>
                          <a:effectLst/>
                          <a:latin typeface="Calibri" panose="020F0502020204030204" pitchFamily="34" charset="0"/>
                        </a:rPr>
                        <a:t>0.8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E3E7"/>
                    </a:solidFill>
                  </a:tcPr>
                </a:tc>
                <a:tc>
                  <a:txBody>
                    <a:bodyPr/>
                    <a:lstStyle/>
                    <a:p>
                      <a:pPr algn="ctr" fontAlgn="t"/>
                      <a:r>
                        <a:rPr lang="en-US" sz="1100" b="0" i="0" u="none" strike="noStrike" dirty="0">
                          <a:solidFill>
                            <a:srgbClr val="000000"/>
                          </a:solidFill>
                          <a:effectLst/>
                          <a:latin typeface="Calibri" panose="020F0502020204030204" pitchFamily="34" charset="0"/>
                        </a:rPr>
                        <a:t>3.4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E3E7"/>
                    </a:solidFill>
                  </a:tcPr>
                </a:tc>
                <a:extLst>
                  <a:ext uri="{0D108BD9-81ED-4DB2-BD59-A6C34878D82A}">
                    <a16:rowId xmlns:a16="http://schemas.microsoft.com/office/drawing/2014/main" val="3206692325"/>
                  </a:ext>
                </a:extLst>
              </a:tr>
            </a:tbl>
          </a:graphicData>
        </a:graphic>
      </p:graphicFrame>
    </p:spTree>
    <p:extLst>
      <p:ext uri="{BB962C8B-B14F-4D97-AF65-F5344CB8AC3E}">
        <p14:creationId xmlns:p14="http://schemas.microsoft.com/office/powerpoint/2010/main" val="3915295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14"/>
          <p:cNvSpPr txBox="1">
            <a:spLocks noChangeArrowheads="1"/>
          </p:cNvSpPr>
          <p:nvPr/>
        </p:nvSpPr>
        <p:spPr bwMode="auto">
          <a:xfrm>
            <a:off x="533400" y="1905000"/>
            <a:ext cx="5669184" cy="430887"/>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Table 2:</a:t>
            </a:r>
            <a:r>
              <a:rPr lang="en-US" sz="1100" spc="10" dirty="0">
                <a:latin typeface="Arial" pitchFamily="34" charset="0"/>
                <a:cs typeface="Arial" pitchFamily="34" charset="0"/>
              </a:rPr>
              <a:t> Table showing the targets highlighted by the footprint modeling processing applied to the </a:t>
            </a:r>
            <a:r>
              <a:rPr lang="en-US" sz="1100" spc="10" dirty="0" err="1">
                <a:latin typeface="Arial" pitchFamily="34" charset="0"/>
                <a:cs typeface="Arial" pitchFamily="34" charset="0"/>
              </a:rPr>
              <a:t>Stavely</a:t>
            </a:r>
            <a:r>
              <a:rPr lang="en-US" sz="1100" spc="10" dirty="0">
                <a:latin typeface="Arial" pitchFamily="34" charset="0"/>
                <a:cs typeface="Arial" pitchFamily="34" charset="0"/>
              </a:rPr>
              <a:t> soil and air core data.</a:t>
            </a:r>
          </a:p>
        </p:txBody>
      </p:sp>
      <p:sp>
        <p:nvSpPr>
          <p:cNvPr id="8" name="TextBox 7"/>
          <p:cNvSpPr txBox="1"/>
          <p:nvPr/>
        </p:nvSpPr>
        <p:spPr>
          <a:xfrm>
            <a:off x="533400" y="1524000"/>
            <a:ext cx="3886200" cy="307777"/>
          </a:xfrm>
          <a:prstGeom prst="rect">
            <a:avLst/>
          </a:prstGeom>
          <a:noFill/>
        </p:spPr>
        <p:txBody>
          <a:bodyPr wrap="square" rtlCol="0">
            <a:spAutoFit/>
          </a:bodyPr>
          <a:lstStyle/>
          <a:p>
            <a:r>
              <a:rPr lang="en-US" sz="1400" b="1" dirty="0">
                <a:latin typeface="Trebuchet MS" pitchFamily="34" charset="0"/>
              </a:rPr>
              <a:t>Target table</a:t>
            </a:r>
          </a:p>
        </p:txBody>
      </p:sp>
      <p:graphicFrame>
        <p:nvGraphicFramePr>
          <p:cNvPr id="7" name="Table 6">
            <a:extLst>
              <a:ext uri="{FF2B5EF4-FFF2-40B4-BE49-F238E27FC236}">
                <a16:creationId xmlns:a16="http://schemas.microsoft.com/office/drawing/2014/main" id="{C68E00E0-9703-8FFF-997F-BDA125187DF8}"/>
              </a:ext>
            </a:extLst>
          </p:cNvPr>
          <p:cNvGraphicFramePr>
            <a:graphicFrameLocks noGrp="1"/>
          </p:cNvGraphicFramePr>
          <p:nvPr>
            <p:extLst>
              <p:ext uri="{D42A27DB-BD31-4B8C-83A1-F6EECF244321}">
                <p14:modId xmlns:p14="http://schemas.microsoft.com/office/powerpoint/2010/main" val="3294190502"/>
              </p:ext>
            </p:extLst>
          </p:nvPr>
        </p:nvGraphicFramePr>
        <p:xfrm>
          <a:off x="624841" y="2590800"/>
          <a:ext cx="5699760" cy="5922653"/>
        </p:xfrm>
        <a:graphic>
          <a:graphicData uri="http://schemas.openxmlformats.org/drawingml/2006/table">
            <a:tbl>
              <a:tblPr/>
              <a:tblGrid>
                <a:gridCol w="1009008">
                  <a:extLst>
                    <a:ext uri="{9D8B030D-6E8A-4147-A177-3AD203B41FA5}">
                      <a16:colId xmlns:a16="http://schemas.microsoft.com/office/drawing/2014/main" val="2273464250"/>
                    </a:ext>
                  </a:extLst>
                </a:gridCol>
                <a:gridCol w="510172">
                  <a:extLst>
                    <a:ext uri="{9D8B030D-6E8A-4147-A177-3AD203B41FA5}">
                      <a16:colId xmlns:a16="http://schemas.microsoft.com/office/drawing/2014/main" val="3795773662"/>
                    </a:ext>
                  </a:extLst>
                </a:gridCol>
                <a:gridCol w="501670">
                  <a:extLst>
                    <a:ext uri="{9D8B030D-6E8A-4147-A177-3AD203B41FA5}">
                      <a16:colId xmlns:a16="http://schemas.microsoft.com/office/drawing/2014/main" val="625783182"/>
                    </a:ext>
                  </a:extLst>
                </a:gridCol>
                <a:gridCol w="331612">
                  <a:extLst>
                    <a:ext uri="{9D8B030D-6E8A-4147-A177-3AD203B41FA5}">
                      <a16:colId xmlns:a16="http://schemas.microsoft.com/office/drawing/2014/main" val="4107270868"/>
                    </a:ext>
                  </a:extLst>
                </a:gridCol>
                <a:gridCol w="362789">
                  <a:extLst>
                    <a:ext uri="{9D8B030D-6E8A-4147-A177-3AD203B41FA5}">
                      <a16:colId xmlns:a16="http://schemas.microsoft.com/office/drawing/2014/main" val="2367238354"/>
                    </a:ext>
                  </a:extLst>
                </a:gridCol>
                <a:gridCol w="385464">
                  <a:extLst>
                    <a:ext uri="{9D8B030D-6E8A-4147-A177-3AD203B41FA5}">
                      <a16:colId xmlns:a16="http://schemas.microsoft.com/office/drawing/2014/main" val="1870075502"/>
                    </a:ext>
                  </a:extLst>
                </a:gridCol>
                <a:gridCol w="430812">
                  <a:extLst>
                    <a:ext uri="{9D8B030D-6E8A-4147-A177-3AD203B41FA5}">
                      <a16:colId xmlns:a16="http://schemas.microsoft.com/office/drawing/2014/main" val="4227354648"/>
                    </a:ext>
                  </a:extLst>
                </a:gridCol>
                <a:gridCol w="2168233">
                  <a:extLst>
                    <a:ext uri="{9D8B030D-6E8A-4147-A177-3AD203B41FA5}">
                      <a16:colId xmlns:a16="http://schemas.microsoft.com/office/drawing/2014/main" val="3047334673"/>
                    </a:ext>
                  </a:extLst>
                </a:gridCol>
              </a:tblGrid>
              <a:tr h="160759">
                <a:tc>
                  <a:txBody>
                    <a:bodyPr/>
                    <a:lstStyle/>
                    <a:p>
                      <a:pPr algn="l" fontAlgn="b"/>
                      <a:r>
                        <a:rPr lang="en-US" sz="900" b="1" i="0" u="none" strike="noStrike">
                          <a:solidFill>
                            <a:srgbClr val="000000"/>
                          </a:solidFill>
                          <a:effectLst/>
                          <a:latin typeface="Calibri" panose="020F0502020204030204" pitchFamily="34" charset="0"/>
                        </a:rPr>
                        <a:t>Target</a:t>
                      </a:r>
                    </a:p>
                  </a:txBody>
                  <a:tcPr marL="7655" marR="7655" marT="76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AEBB"/>
                    </a:solidFill>
                  </a:tcPr>
                </a:tc>
                <a:tc>
                  <a:txBody>
                    <a:bodyPr/>
                    <a:lstStyle/>
                    <a:p>
                      <a:pPr algn="ctr" fontAlgn="b"/>
                      <a:r>
                        <a:rPr lang="en-US" sz="900" b="1" i="0" u="none" strike="noStrike">
                          <a:solidFill>
                            <a:srgbClr val="000000"/>
                          </a:solidFill>
                          <a:effectLst/>
                          <a:latin typeface="Calibri" panose="020F0502020204030204" pitchFamily="34" charset="0"/>
                        </a:rPr>
                        <a:t>X</a:t>
                      </a:r>
                    </a:p>
                  </a:txBody>
                  <a:tcPr marL="7655" marR="7655" marT="76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AEBB"/>
                    </a:solidFill>
                  </a:tcPr>
                </a:tc>
                <a:tc>
                  <a:txBody>
                    <a:bodyPr/>
                    <a:lstStyle/>
                    <a:p>
                      <a:pPr algn="ctr" fontAlgn="b"/>
                      <a:r>
                        <a:rPr lang="en-US" sz="900" b="1" i="0" u="none" strike="noStrike">
                          <a:solidFill>
                            <a:srgbClr val="000000"/>
                          </a:solidFill>
                          <a:effectLst/>
                          <a:latin typeface="Calibri" panose="020F0502020204030204" pitchFamily="34" charset="0"/>
                        </a:rPr>
                        <a:t>Y</a:t>
                      </a:r>
                    </a:p>
                  </a:txBody>
                  <a:tcPr marL="7655" marR="7655" marT="76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AEBB"/>
                    </a:solidFill>
                  </a:tcPr>
                </a:tc>
                <a:tc>
                  <a:txBody>
                    <a:bodyPr/>
                    <a:lstStyle/>
                    <a:p>
                      <a:pPr algn="ctr" fontAlgn="b"/>
                      <a:r>
                        <a:rPr lang="en-US" sz="900" b="1" i="0" u="none" strike="noStrike">
                          <a:solidFill>
                            <a:srgbClr val="000000"/>
                          </a:solidFill>
                          <a:effectLst/>
                          <a:latin typeface="Calibri" panose="020F0502020204030204" pitchFamily="34" charset="0"/>
                        </a:rPr>
                        <a:t>RL</a:t>
                      </a:r>
                    </a:p>
                  </a:txBody>
                  <a:tcPr marL="7655" marR="7655" marT="76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AEBB"/>
                    </a:solidFill>
                  </a:tcPr>
                </a:tc>
                <a:tc>
                  <a:txBody>
                    <a:bodyPr/>
                    <a:lstStyle/>
                    <a:p>
                      <a:pPr algn="ctr" fontAlgn="b"/>
                      <a:r>
                        <a:rPr lang="en-US" sz="900" b="1" i="0" u="none" strike="noStrike">
                          <a:solidFill>
                            <a:srgbClr val="000000"/>
                          </a:solidFill>
                          <a:effectLst/>
                          <a:latin typeface="Calibri" panose="020F0502020204030204" pitchFamily="34" charset="0"/>
                        </a:rPr>
                        <a:t>DEM</a:t>
                      </a:r>
                    </a:p>
                  </a:txBody>
                  <a:tcPr marL="7655" marR="7655" marT="76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AEBB"/>
                    </a:solidFill>
                  </a:tcPr>
                </a:tc>
                <a:tc>
                  <a:txBody>
                    <a:bodyPr/>
                    <a:lstStyle/>
                    <a:p>
                      <a:pPr algn="ctr" fontAlgn="b"/>
                      <a:r>
                        <a:rPr lang="en-US" sz="900" b="1" i="0" u="none" strike="noStrike">
                          <a:solidFill>
                            <a:srgbClr val="000000"/>
                          </a:solidFill>
                          <a:effectLst/>
                          <a:latin typeface="Calibri" panose="020F0502020204030204" pitchFamily="34" charset="0"/>
                        </a:rPr>
                        <a:t>Depth</a:t>
                      </a:r>
                    </a:p>
                  </a:txBody>
                  <a:tcPr marL="7655" marR="7655" marT="76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AEBB"/>
                    </a:solidFill>
                  </a:tcPr>
                </a:tc>
                <a:tc>
                  <a:txBody>
                    <a:bodyPr/>
                    <a:lstStyle/>
                    <a:p>
                      <a:pPr algn="ctr" fontAlgn="b"/>
                      <a:r>
                        <a:rPr lang="en-US" sz="900" b="1" i="0" u="none" strike="noStrike">
                          <a:solidFill>
                            <a:srgbClr val="000000"/>
                          </a:solidFill>
                          <a:effectLst/>
                          <a:latin typeface="Calibri" panose="020F0502020204030204" pitchFamily="34" charset="0"/>
                        </a:rPr>
                        <a:t>Score</a:t>
                      </a:r>
                    </a:p>
                  </a:txBody>
                  <a:tcPr marL="7655" marR="7655" marT="76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AEBB"/>
                    </a:solidFill>
                  </a:tcPr>
                </a:tc>
                <a:tc>
                  <a:txBody>
                    <a:bodyPr/>
                    <a:lstStyle/>
                    <a:p>
                      <a:pPr algn="l" fontAlgn="b"/>
                      <a:r>
                        <a:rPr lang="en-US" sz="900" b="1" i="0" u="none" strike="noStrike" dirty="0">
                          <a:solidFill>
                            <a:srgbClr val="000000"/>
                          </a:solidFill>
                          <a:effectLst/>
                          <a:latin typeface="Calibri" panose="020F0502020204030204" pitchFamily="34" charset="0"/>
                        </a:rPr>
                        <a:t>Comments</a:t>
                      </a:r>
                    </a:p>
                  </a:txBody>
                  <a:tcPr marL="7655" marR="7655" marT="76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AEBB"/>
                    </a:solidFill>
                  </a:tcPr>
                </a:tc>
                <a:extLst>
                  <a:ext uri="{0D108BD9-81ED-4DB2-BD59-A6C34878D82A}">
                    <a16:rowId xmlns:a16="http://schemas.microsoft.com/office/drawing/2014/main" val="2956941817"/>
                  </a:ext>
                </a:extLst>
              </a:tr>
              <a:tr h="612415">
                <a:tc>
                  <a:txBody>
                    <a:bodyPr/>
                    <a:lstStyle/>
                    <a:p>
                      <a:pPr algn="l" fontAlgn="t"/>
                      <a:r>
                        <a:rPr lang="en-US" sz="900" b="1" i="0" u="none" strike="noStrike">
                          <a:solidFill>
                            <a:srgbClr val="000000"/>
                          </a:solidFill>
                          <a:effectLst/>
                          <a:latin typeface="Calibri" panose="020F0502020204030204" pitchFamily="34" charset="0"/>
                        </a:rPr>
                        <a:t>FG-Stavely-S-1</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t"/>
                      <a:r>
                        <a:rPr lang="en-US" sz="900" b="0" i="0" u="none" strike="noStrike">
                          <a:solidFill>
                            <a:srgbClr val="000000"/>
                          </a:solidFill>
                          <a:effectLst/>
                          <a:latin typeface="Calibri" panose="020F0502020204030204" pitchFamily="34" charset="0"/>
                        </a:rPr>
                        <a:t>641940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t"/>
                      <a:r>
                        <a:rPr lang="en-US" sz="900" b="0" i="0" u="none" strike="noStrike">
                          <a:solidFill>
                            <a:srgbClr val="000000"/>
                          </a:solidFill>
                          <a:effectLst/>
                          <a:latin typeface="Calibri" panose="020F0502020204030204" pitchFamily="34" charset="0"/>
                        </a:rPr>
                        <a:t>5836030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t"/>
                      <a:r>
                        <a:rPr lang="en-US" sz="900" b="0" i="0" u="none" strike="noStrike">
                          <a:solidFill>
                            <a:srgbClr val="000000"/>
                          </a:solidFill>
                          <a:effectLst/>
                          <a:latin typeface="Calibri" panose="020F0502020204030204" pitchFamily="34" charset="0"/>
                        </a:rPr>
                        <a:t>-46</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t"/>
                      <a:r>
                        <a:rPr lang="en-US" sz="900" b="0" i="0" u="none" strike="noStrike">
                          <a:solidFill>
                            <a:srgbClr val="000000"/>
                          </a:solidFill>
                          <a:effectLst/>
                          <a:latin typeface="Calibri" panose="020F0502020204030204" pitchFamily="34" charset="0"/>
                        </a:rPr>
                        <a:t>270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t"/>
                      <a:r>
                        <a:rPr lang="en-US" sz="900" b="0" i="0" u="none" strike="noStrike">
                          <a:solidFill>
                            <a:srgbClr val="000000"/>
                          </a:solidFill>
                          <a:effectLst/>
                          <a:latin typeface="Calibri" panose="020F0502020204030204" pitchFamily="34" charset="0"/>
                        </a:rPr>
                        <a:t>316</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t"/>
                      <a:r>
                        <a:rPr lang="en-US" sz="900" b="0" i="0" u="none" strike="noStrike">
                          <a:solidFill>
                            <a:srgbClr val="000000"/>
                          </a:solidFill>
                          <a:effectLst/>
                          <a:latin typeface="Calibri" panose="020F0502020204030204" pitchFamily="34" charset="0"/>
                        </a:rPr>
                        <a:t>0.11</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en-US" sz="900" b="0" i="0" u="none" strike="noStrike">
                          <a:solidFill>
                            <a:srgbClr val="000000"/>
                          </a:solidFill>
                          <a:effectLst/>
                          <a:latin typeface="Calibri" panose="020F0502020204030204" pitchFamily="34" charset="0"/>
                        </a:rPr>
                        <a:t>Coincident with target AC-3A. Relatively low scoring target, but coincidence with the AC results means it is probably worth following up.</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69550276"/>
                  </a:ext>
                </a:extLst>
              </a:tr>
              <a:tr h="306208">
                <a:tc>
                  <a:txBody>
                    <a:bodyPr/>
                    <a:lstStyle/>
                    <a:p>
                      <a:pPr algn="l" fontAlgn="t"/>
                      <a:r>
                        <a:rPr lang="en-US" sz="900" b="1" i="0" u="none" strike="noStrike">
                          <a:solidFill>
                            <a:srgbClr val="000000"/>
                          </a:solidFill>
                          <a:effectLst/>
                          <a:latin typeface="Calibri" panose="020F0502020204030204" pitchFamily="34" charset="0"/>
                        </a:rPr>
                        <a:t>FG-Stavely-S-2</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1E3E7"/>
                    </a:solidFill>
                  </a:tcPr>
                </a:tc>
                <a:tc>
                  <a:txBody>
                    <a:bodyPr/>
                    <a:lstStyle/>
                    <a:p>
                      <a:pPr algn="ctr" fontAlgn="t"/>
                      <a:r>
                        <a:rPr lang="en-US" sz="900" b="0" i="0" u="none" strike="noStrike">
                          <a:solidFill>
                            <a:srgbClr val="000000"/>
                          </a:solidFill>
                          <a:effectLst/>
                          <a:latin typeface="Calibri" panose="020F0502020204030204" pitchFamily="34" charset="0"/>
                        </a:rPr>
                        <a:t>647070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1E3E7"/>
                    </a:solidFill>
                  </a:tcPr>
                </a:tc>
                <a:tc>
                  <a:txBody>
                    <a:bodyPr/>
                    <a:lstStyle/>
                    <a:p>
                      <a:pPr algn="ctr" fontAlgn="t"/>
                      <a:r>
                        <a:rPr lang="en-US" sz="900" b="0" i="0" u="none" strike="noStrike">
                          <a:solidFill>
                            <a:srgbClr val="000000"/>
                          </a:solidFill>
                          <a:effectLst/>
                          <a:latin typeface="Calibri" panose="020F0502020204030204" pitchFamily="34" charset="0"/>
                        </a:rPr>
                        <a:t>5824260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1E3E7"/>
                    </a:solidFill>
                  </a:tcPr>
                </a:tc>
                <a:tc>
                  <a:txBody>
                    <a:bodyPr/>
                    <a:lstStyle/>
                    <a:p>
                      <a:pPr algn="ctr" fontAlgn="t"/>
                      <a:r>
                        <a:rPr lang="en-US" sz="900" b="0" i="0" u="none" strike="noStrike">
                          <a:solidFill>
                            <a:srgbClr val="000000"/>
                          </a:solidFill>
                          <a:effectLst/>
                          <a:latin typeface="Calibri" panose="020F0502020204030204" pitchFamily="34" charset="0"/>
                        </a:rPr>
                        <a:t>-800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1E3E7"/>
                    </a:solidFill>
                  </a:tcPr>
                </a:tc>
                <a:tc>
                  <a:txBody>
                    <a:bodyPr/>
                    <a:lstStyle/>
                    <a:p>
                      <a:pPr algn="ctr" fontAlgn="t"/>
                      <a:r>
                        <a:rPr lang="en-US" sz="900" b="0" i="0" u="none" strike="noStrike">
                          <a:solidFill>
                            <a:srgbClr val="000000"/>
                          </a:solidFill>
                          <a:effectLst/>
                          <a:latin typeface="Calibri" panose="020F0502020204030204" pitchFamily="34" charset="0"/>
                        </a:rPr>
                        <a:t>240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1E3E7"/>
                    </a:solidFill>
                  </a:tcPr>
                </a:tc>
                <a:tc>
                  <a:txBody>
                    <a:bodyPr/>
                    <a:lstStyle/>
                    <a:p>
                      <a:pPr algn="ctr" fontAlgn="t"/>
                      <a:r>
                        <a:rPr lang="en-US" sz="900" b="0" i="0" u="none" strike="noStrike">
                          <a:solidFill>
                            <a:srgbClr val="000000"/>
                          </a:solidFill>
                          <a:effectLst/>
                          <a:latin typeface="Calibri" panose="020F0502020204030204" pitchFamily="34" charset="0"/>
                        </a:rPr>
                        <a:t>1040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1E3E7"/>
                    </a:solidFill>
                  </a:tcPr>
                </a:tc>
                <a:tc>
                  <a:txBody>
                    <a:bodyPr/>
                    <a:lstStyle/>
                    <a:p>
                      <a:pPr algn="ctr" fontAlgn="t"/>
                      <a:r>
                        <a:rPr lang="en-US" sz="900" b="0" i="0" u="none" strike="noStrike">
                          <a:solidFill>
                            <a:srgbClr val="000000"/>
                          </a:solidFill>
                          <a:effectLst/>
                          <a:latin typeface="Calibri" panose="020F0502020204030204" pitchFamily="34" charset="0"/>
                        </a:rPr>
                        <a:t>0.18</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1E3E7"/>
                    </a:solidFill>
                  </a:tcPr>
                </a:tc>
                <a:tc>
                  <a:txBody>
                    <a:bodyPr/>
                    <a:lstStyle/>
                    <a:p>
                      <a:pPr algn="l" fontAlgn="t"/>
                      <a:r>
                        <a:rPr lang="en-US" sz="900" b="0" i="0" u="none" strike="noStrike">
                          <a:solidFill>
                            <a:srgbClr val="000000"/>
                          </a:solidFill>
                          <a:effectLst/>
                          <a:latin typeface="Calibri" panose="020F0502020204030204" pitchFamily="34" charset="0"/>
                        </a:rPr>
                        <a:t>Target is relatively high scoring but is quite deep.</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1E3E7"/>
                    </a:solidFill>
                  </a:tcPr>
                </a:tc>
                <a:extLst>
                  <a:ext uri="{0D108BD9-81ED-4DB2-BD59-A6C34878D82A}">
                    <a16:rowId xmlns:a16="http://schemas.microsoft.com/office/drawing/2014/main" val="876080653"/>
                  </a:ext>
                </a:extLst>
              </a:tr>
              <a:tr h="292218">
                <a:tc>
                  <a:txBody>
                    <a:bodyPr/>
                    <a:lstStyle/>
                    <a:p>
                      <a:pPr algn="l" fontAlgn="t"/>
                      <a:r>
                        <a:rPr lang="en-US" sz="900" b="1" i="0" u="none" strike="noStrike">
                          <a:solidFill>
                            <a:srgbClr val="000000"/>
                          </a:solidFill>
                          <a:effectLst/>
                          <a:latin typeface="Calibri" panose="020F0502020204030204" pitchFamily="34" charset="0"/>
                        </a:rPr>
                        <a:t>FG-Stavely-S-3</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0" i="0" u="none" strike="noStrike" dirty="0">
                          <a:solidFill>
                            <a:srgbClr val="000000"/>
                          </a:solidFill>
                          <a:effectLst/>
                          <a:latin typeface="Calibri" panose="020F0502020204030204" pitchFamily="34" charset="0"/>
                        </a:rPr>
                        <a:t>649270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0" i="0" u="none" strike="noStrike">
                          <a:solidFill>
                            <a:srgbClr val="000000"/>
                          </a:solidFill>
                          <a:effectLst/>
                          <a:latin typeface="Calibri" panose="020F0502020204030204" pitchFamily="34" charset="0"/>
                        </a:rPr>
                        <a:t>5821230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0" i="0" u="none" strike="noStrike">
                          <a:solidFill>
                            <a:srgbClr val="000000"/>
                          </a:solidFill>
                          <a:effectLst/>
                          <a:latin typeface="Calibri" panose="020F0502020204030204" pitchFamily="34" charset="0"/>
                        </a:rPr>
                        <a:t>-300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0" i="0" u="none" strike="noStrike">
                          <a:solidFill>
                            <a:srgbClr val="000000"/>
                          </a:solidFill>
                          <a:effectLst/>
                          <a:latin typeface="Calibri" panose="020F0502020204030204" pitchFamily="34" charset="0"/>
                        </a:rPr>
                        <a:t>210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0" i="0" u="none" strike="noStrike">
                          <a:solidFill>
                            <a:srgbClr val="000000"/>
                          </a:solidFill>
                          <a:effectLst/>
                          <a:latin typeface="Calibri" panose="020F0502020204030204" pitchFamily="34" charset="0"/>
                        </a:rPr>
                        <a:t>510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0" i="0" u="none" strike="noStrike">
                          <a:solidFill>
                            <a:srgbClr val="000000"/>
                          </a:solidFill>
                          <a:effectLst/>
                          <a:latin typeface="Calibri" panose="020F0502020204030204" pitchFamily="34" charset="0"/>
                        </a:rPr>
                        <a:t>0.2</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900" b="0" i="0" u="none" strike="noStrike">
                          <a:solidFill>
                            <a:srgbClr val="000000"/>
                          </a:solidFill>
                          <a:effectLst/>
                          <a:latin typeface="Calibri" panose="020F0502020204030204" pitchFamily="34" charset="0"/>
                        </a:rPr>
                        <a:t>High scoring target at explorable depth. Aircore should be completed over this target.</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56220158"/>
                  </a:ext>
                </a:extLst>
              </a:tr>
              <a:tr h="609600">
                <a:tc>
                  <a:txBody>
                    <a:bodyPr/>
                    <a:lstStyle/>
                    <a:p>
                      <a:pPr algn="l" fontAlgn="t"/>
                      <a:r>
                        <a:rPr lang="en-US" sz="900" b="1" i="0" u="none" strike="noStrike">
                          <a:solidFill>
                            <a:srgbClr val="000000"/>
                          </a:solidFill>
                          <a:effectLst/>
                          <a:latin typeface="Calibri" panose="020F0502020204030204" pitchFamily="34" charset="0"/>
                        </a:rPr>
                        <a:t>FG-Stavely-S-4</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1E3E7"/>
                    </a:solidFill>
                  </a:tcPr>
                </a:tc>
                <a:tc>
                  <a:txBody>
                    <a:bodyPr/>
                    <a:lstStyle/>
                    <a:p>
                      <a:pPr algn="ctr" fontAlgn="t"/>
                      <a:r>
                        <a:rPr lang="en-US" sz="900" b="0" i="0" u="none" strike="noStrike">
                          <a:solidFill>
                            <a:srgbClr val="000000"/>
                          </a:solidFill>
                          <a:effectLst/>
                          <a:latin typeface="Calibri" panose="020F0502020204030204" pitchFamily="34" charset="0"/>
                        </a:rPr>
                        <a:t>645790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1E3E7"/>
                    </a:solidFill>
                  </a:tcPr>
                </a:tc>
                <a:tc>
                  <a:txBody>
                    <a:bodyPr/>
                    <a:lstStyle/>
                    <a:p>
                      <a:pPr algn="ctr" fontAlgn="t"/>
                      <a:r>
                        <a:rPr lang="en-US" sz="900" b="0" i="0" u="none" strike="noStrike">
                          <a:solidFill>
                            <a:srgbClr val="000000"/>
                          </a:solidFill>
                          <a:effectLst/>
                          <a:latin typeface="Calibri" panose="020F0502020204030204" pitchFamily="34" charset="0"/>
                        </a:rPr>
                        <a:t>5816430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1E3E7"/>
                    </a:solidFill>
                  </a:tcPr>
                </a:tc>
                <a:tc>
                  <a:txBody>
                    <a:bodyPr/>
                    <a:lstStyle/>
                    <a:p>
                      <a:pPr algn="ctr" fontAlgn="t"/>
                      <a:r>
                        <a:rPr lang="en-US" sz="900" b="0" i="0" u="none" strike="noStrike">
                          <a:solidFill>
                            <a:srgbClr val="000000"/>
                          </a:solidFill>
                          <a:effectLst/>
                          <a:latin typeface="Calibri" panose="020F0502020204030204" pitchFamily="34" charset="0"/>
                        </a:rPr>
                        <a:t>-350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1E3E7"/>
                    </a:solidFill>
                  </a:tcPr>
                </a:tc>
                <a:tc>
                  <a:txBody>
                    <a:bodyPr/>
                    <a:lstStyle/>
                    <a:p>
                      <a:pPr algn="ctr" fontAlgn="t"/>
                      <a:r>
                        <a:rPr lang="en-US" sz="900" b="0" i="0" u="none" strike="noStrike">
                          <a:solidFill>
                            <a:srgbClr val="000000"/>
                          </a:solidFill>
                          <a:effectLst/>
                          <a:latin typeface="Calibri" panose="020F0502020204030204" pitchFamily="34" charset="0"/>
                        </a:rPr>
                        <a:t>220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1E3E7"/>
                    </a:solidFill>
                  </a:tcPr>
                </a:tc>
                <a:tc>
                  <a:txBody>
                    <a:bodyPr/>
                    <a:lstStyle/>
                    <a:p>
                      <a:pPr algn="ctr" fontAlgn="t"/>
                      <a:r>
                        <a:rPr lang="en-US" sz="900" b="0" i="0" u="none" strike="noStrike">
                          <a:solidFill>
                            <a:srgbClr val="000000"/>
                          </a:solidFill>
                          <a:effectLst/>
                          <a:latin typeface="Calibri" panose="020F0502020204030204" pitchFamily="34" charset="0"/>
                        </a:rPr>
                        <a:t>570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1E3E7"/>
                    </a:solidFill>
                  </a:tcPr>
                </a:tc>
                <a:tc>
                  <a:txBody>
                    <a:bodyPr/>
                    <a:lstStyle/>
                    <a:p>
                      <a:pPr algn="ctr" fontAlgn="t"/>
                      <a:r>
                        <a:rPr lang="en-US" sz="900" b="0" i="0" u="none" strike="noStrike">
                          <a:solidFill>
                            <a:srgbClr val="000000"/>
                          </a:solidFill>
                          <a:effectLst/>
                          <a:latin typeface="Calibri" panose="020F0502020204030204" pitchFamily="34" charset="0"/>
                        </a:rPr>
                        <a:t>0.11</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1E3E7"/>
                    </a:solidFill>
                  </a:tcPr>
                </a:tc>
                <a:tc>
                  <a:txBody>
                    <a:bodyPr/>
                    <a:lstStyle/>
                    <a:p>
                      <a:pPr algn="l" fontAlgn="t"/>
                      <a:r>
                        <a:rPr lang="en-US" sz="900" b="0" i="0" u="none" strike="noStrike" dirty="0">
                          <a:solidFill>
                            <a:srgbClr val="000000"/>
                          </a:solidFill>
                          <a:effectLst/>
                          <a:latin typeface="Calibri" panose="020F0502020204030204" pitchFamily="34" charset="0"/>
                        </a:rPr>
                        <a:t>Target score is similar to target S-1. It appears to be around the same depth as S-3. Follow-up should be completed if any other data support the area as a target.</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1E3E7"/>
                    </a:solidFill>
                  </a:tcPr>
                </a:tc>
                <a:extLst>
                  <a:ext uri="{0D108BD9-81ED-4DB2-BD59-A6C34878D82A}">
                    <a16:rowId xmlns:a16="http://schemas.microsoft.com/office/drawing/2014/main" val="1580287189"/>
                  </a:ext>
                </a:extLst>
              </a:tr>
              <a:tr h="682281">
                <a:tc>
                  <a:txBody>
                    <a:bodyPr/>
                    <a:lstStyle/>
                    <a:p>
                      <a:pPr algn="l" fontAlgn="t"/>
                      <a:r>
                        <a:rPr lang="en-US" sz="900" b="1" i="0" u="none" strike="noStrike">
                          <a:solidFill>
                            <a:srgbClr val="000000"/>
                          </a:solidFill>
                          <a:effectLst/>
                          <a:latin typeface="Calibri" panose="020F0502020204030204" pitchFamily="34" charset="0"/>
                        </a:rPr>
                        <a:t>FG-Stavely-AC-1</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0" i="0" u="none" strike="noStrike">
                          <a:solidFill>
                            <a:srgbClr val="000000"/>
                          </a:solidFill>
                          <a:effectLst/>
                          <a:latin typeface="Calibri" panose="020F0502020204030204" pitchFamily="34" charset="0"/>
                        </a:rPr>
                        <a:t>640150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0" i="0" u="none" strike="noStrike">
                          <a:solidFill>
                            <a:srgbClr val="000000"/>
                          </a:solidFill>
                          <a:effectLst/>
                          <a:latin typeface="Calibri" panose="020F0502020204030204" pitchFamily="34" charset="0"/>
                        </a:rPr>
                        <a:t>5847930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0" i="0" u="none" strike="noStrike">
                          <a:solidFill>
                            <a:srgbClr val="000000"/>
                          </a:solidFill>
                          <a:effectLst/>
                          <a:latin typeface="Calibri" panose="020F0502020204030204" pitchFamily="34" charset="0"/>
                        </a:rPr>
                        <a:t>-320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0" i="0" u="none" strike="noStrike" dirty="0">
                          <a:solidFill>
                            <a:srgbClr val="000000"/>
                          </a:solidFill>
                          <a:effectLst/>
                          <a:latin typeface="Calibri" panose="020F0502020204030204" pitchFamily="34" charset="0"/>
                        </a:rPr>
                        <a:t>270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0" i="0" u="none" strike="noStrike">
                          <a:solidFill>
                            <a:srgbClr val="000000"/>
                          </a:solidFill>
                          <a:effectLst/>
                          <a:latin typeface="Calibri" panose="020F0502020204030204" pitchFamily="34" charset="0"/>
                        </a:rPr>
                        <a:t>590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0" i="0" u="none" strike="noStrike">
                          <a:solidFill>
                            <a:srgbClr val="000000"/>
                          </a:solidFill>
                          <a:effectLst/>
                          <a:latin typeface="Calibri" panose="020F0502020204030204" pitchFamily="34" charset="0"/>
                        </a:rPr>
                        <a:t>0.25</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900" b="0" i="0" u="none" strike="noStrike" dirty="0">
                          <a:solidFill>
                            <a:srgbClr val="000000"/>
                          </a:solidFill>
                          <a:effectLst/>
                          <a:latin typeface="Calibri" panose="020F0502020204030204" pitchFamily="34" charset="0"/>
                        </a:rPr>
                        <a:t>Reasonably high scoring but poorly constrained target at the edge of the sampling. Additional </a:t>
                      </a:r>
                      <a:r>
                        <a:rPr lang="en-US" sz="900" b="0" i="0" u="none" strike="noStrike" dirty="0" err="1">
                          <a:solidFill>
                            <a:srgbClr val="000000"/>
                          </a:solidFill>
                          <a:effectLst/>
                          <a:latin typeface="Calibri" panose="020F0502020204030204" pitchFamily="34" charset="0"/>
                        </a:rPr>
                        <a:t>aircore</a:t>
                      </a:r>
                      <a:r>
                        <a:rPr lang="en-US" sz="900" b="0" i="0" u="none" strike="noStrike" dirty="0">
                          <a:solidFill>
                            <a:srgbClr val="000000"/>
                          </a:solidFill>
                          <a:effectLst/>
                          <a:latin typeface="Calibri" panose="020F0502020204030204" pitchFamily="34" charset="0"/>
                        </a:rPr>
                        <a:t> samples are required to better constrain the target location and depth.</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33288039"/>
                  </a:ext>
                </a:extLst>
              </a:tr>
              <a:tr h="602562">
                <a:tc>
                  <a:txBody>
                    <a:bodyPr/>
                    <a:lstStyle/>
                    <a:p>
                      <a:pPr algn="l" fontAlgn="t"/>
                      <a:r>
                        <a:rPr lang="en-US" sz="900" b="1" i="0" u="none" strike="noStrike">
                          <a:solidFill>
                            <a:srgbClr val="000000"/>
                          </a:solidFill>
                          <a:effectLst/>
                          <a:latin typeface="Calibri" panose="020F0502020204030204" pitchFamily="34" charset="0"/>
                        </a:rPr>
                        <a:t>FG-Stavely-AC-2</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1E3E7"/>
                    </a:solidFill>
                  </a:tcPr>
                </a:tc>
                <a:tc>
                  <a:txBody>
                    <a:bodyPr/>
                    <a:lstStyle/>
                    <a:p>
                      <a:pPr algn="ctr" fontAlgn="t"/>
                      <a:r>
                        <a:rPr lang="en-US" sz="900" b="0" i="0" u="none" strike="noStrike">
                          <a:solidFill>
                            <a:srgbClr val="000000"/>
                          </a:solidFill>
                          <a:effectLst/>
                          <a:latin typeface="Calibri" panose="020F0502020204030204" pitchFamily="34" charset="0"/>
                        </a:rPr>
                        <a:t>630300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1E3E7"/>
                    </a:solidFill>
                  </a:tcPr>
                </a:tc>
                <a:tc>
                  <a:txBody>
                    <a:bodyPr/>
                    <a:lstStyle/>
                    <a:p>
                      <a:pPr algn="ctr" fontAlgn="t"/>
                      <a:r>
                        <a:rPr lang="en-US" sz="900" b="0" i="0" u="none" strike="noStrike">
                          <a:solidFill>
                            <a:srgbClr val="000000"/>
                          </a:solidFill>
                          <a:effectLst/>
                          <a:latin typeface="Calibri" panose="020F0502020204030204" pitchFamily="34" charset="0"/>
                        </a:rPr>
                        <a:t>5845980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1E3E7"/>
                    </a:solidFill>
                  </a:tcPr>
                </a:tc>
                <a:tc>
                  <a:txBody>
                    <a:bodyPr/>
                    <a:lstStyle/>
                    <a:p>
                      <a:pPr algn="ctr" fontAlgn="t"/>
                      <a:r>
                        <a:rPr lang="en-US" sz="900" b="0" i="0" u="none" strike="noStrike">
                          <a:solidFill>
                            <a:srgbClr val="000000"/>
                          </a:solidFill>
                          <a:effectLst/>
                          <a:latin typeface="Calibri" panose="020F0502020204030204" pitchFamily="34" charset="0"/>
                        </a:rPr>
                        <a:t>-380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1E3E7"/>
                    </a:solidFill>
                  </a:tcPr>
                </a:tc>
                <a:tc>
                  <a:txBody>
                    <a:bodyPr/>
                    <a:lstStyle/>
                    <a:p>
                      <a:pPr algn="ctr" fontAlgn="t"/>
                      <a:r>
                        <a:rPr lang="en-US" sz="900" b="0" i="0" u="none" strike="noStrike">
                          <a:solidFill>
                            <a:srgbClr val="000000"/>
                          </a:solidFill>
                          <a:effectLst/>
                          <a:latin typeface="Calibri" panose="020F0502020204030204" pitchFamily="34" charset="0"/>
                        </a:rPr>
                        <a:t>250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1E3E7"/>
                    </a:solidFill>
                  </a:tcPr>
                </a:tc>
                <a:tc>
                  <a:txBody>
                    <a:bodyPr/>
                    <a:lstStyle/>
                    <a:p>
                      <a:pPr algn="ctr" fontAlgn="t"/>
                      <a:r>
                        <a:rPr lang="en-US" sz="900" b="0" i="0" u="none" strike="noStrike">
                          <a:solidFill>
                            <a:srgbClr val="000000"/>
                          </a:solidFill>
                          <a:effectLst/>
                          <a:latin typeface="Calibri" panose="020F0502020204030204" pitchFamily="34" charset="0"/>
                        </a:rPr>
                        <a:t>630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1E3E7"/>
                    </a:solidFill>
                  </a:tcPr>
                </a:tc>
                <a:tc>
                  <a:txBody>
                    <a:bodyPr/>
                    <a:lstStyle/>
                    <a:p>
                      <a:pPr algn="ctr" fontAlgn="t"/>
                      <a:r>
                        <a:rPr lang="en-US" sz="900" b="0" i="0" u="none" strike="noStrike">
                          <a:solidFill>
                            <a:srgbClr val="000000"/>
                          </a:solidFill>
                          <a:effectLst/>
                          <a:latin typeface="Calibri" panose="020F0502020204030204" pitchFamily="34" charset="0"/>
                        </a:rPr>
                        <a:t>0.31</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1E3E7"/>
                    </a:solidFill>
                  </a:tcPr>
                </a:tc>
                <a:tc>
                  <a:txBody>
                    <a:bodyPr/>
                    <a:lstStyle/>
                    <a:p>
                      <a:pPr algn="l" fontAlgn="t"/>
                      <a:r>
                        <a:rPr lang="en-US" sz="900" b="0" i="0" u="none" strike="noStrike">
                          <a:solidFill>
                            <a:srgbClr val="000000"/>
                          </a:solidFill>
                          <a:effectLst/>
                          <a:latin typeface="Calibri" panose="020F0502020204030204" pitchFamily="34" charset="0"/>
                        </a:rPr>
                        <a:t>Highest scoring AC target. Better constrained than AC-1, but it could still use better sample density to optimize drill targeting. The target is worth following up.</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1E3E7"/>
                    </a:solidFill>
                  </a:tcPr>
                </a:tc>
                <a:extLst>
                  <a:ext uri="{0D108BD9-81ED-4DB2-BD59-A6C34878D82A}">
                    <a16:rowId xmlns:a16="http://schemas.microsoft.com/office/drawing/2014/main" val="1681209493"/>
                  </a:ext>
                </a:extLst>
              </a:tr>
              <a:tr h="852893">
                <a:tc>
                  <a:txBody>
                    <a:bodyPr/>
                    <a:lstStyle/>
                    <a:p>
                      <a:pPr algn="l" fontAlgn="t"/>
                      <a:r>
                        <a:rPr lang="en-US" sz="900" b="1" i="0" u="none" strike="noStrike">
                          <a:solidFill>
                            <a:srgbClr val="000000"/>
                          </a:solidFill>
                          <a:effectLst/>
                          <a:latin typeface="Calibri" panose="020F0502020204030204" pitchFamily="34" charset="0"/>
                        </a:rPr>
                        <a:t>FG-Stavely-AC-3A</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0" i="0" u="none" strike="noStrike">
                          <a:solidFill>
                            <a:srgbClr val="000000"/>
                          </a:solidFill>
                          <a:effectLst/>
                          <a:latin typeface="Calibri" panose="020F0502020204030204" pitchFamily="34" charset="0"/>
                        </a:rPr>
                        <a:t>641950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0" i="0" u="none" strike="noStrike">
                          <a:solidFill>
                            <a:srgbClr val="000000"/>
                          </a:solidFill>
                          <a:effectLst/>
                          <a:latin typeface="Calibri" panose="020F0502020204030204" pitchFamily="34" charset="0"/>
                        </a:rPr>
                        <a:t>5835540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0" i="0" u="none" strike="noStrike">
                          <a:solidFill>
                            <a:srgbClr val="000000"/>
                          </a:solidFill>
                          <a:effectLst/>
                          <a:latin typeface="Calibri" panose="020F0502020204030204" pitchFamily="34" charset="0"/>
                        </a:rPr>
                        <a:t>130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0" i="0" u="none" strike="noStrike">
                          <a:solidFill>
                            <a:srgbClr val="000000"/>
                          </a:solidFill>
                          <a:effectLst/>
                          <a:latin typeface="Calibri" panose="020F0502020204030204" pitchFamily="34" charset="0"/>
                        </a:rPr>
                        <a:t>280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0" i="0" u="none" strike="noStrike">
                          <a:solidFill>
                            <a:srgbClr val="000000"/>
                          </a:solidFill>
                          <a:effectLst/>
                          <a:latin typeface="Calibri" panose="020F0502020204030204" pitchFamily="34" charset="0"/>
                        </a:rPr>
                        <a:t>150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0" i="0" u="none" strike="noStrike">
                          <a:solidFill>
                            <a:srgbClr val="000000"/>
                          </a:solidFill>
                          <a:effectLst/>
                          <a:latin typeface="Calibri" panose="020F0502020204030204" pitchFamily="34" charset="0"/>
                        </a:rPr>
                        <a:t>0.12</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900" b="0" i="0" u="none" strike="noStrike">
                          <a:solidFill>
                            <a:srgbClr val="000000"/>
                          </a:solidFill>
                          <a:effectLst/>
                          <a:latin typeface="Calibri" panose="020F0502020204030204" pitchFamily="34" charset="0"/>
                        </a:rPr>
                        <a:t>Poorly constrained at the edge of sampling. The score is relatively low, but that may because samples were not taken directly over the soils target (S-1) that is nearby. Aircore should probably be extended over the soils target.</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15873743"/>
                  </a:ext>
                </a:extLst>
              </a:tr>
              <a:tr h="1092050">
                <a:tc>
                  <a:txBody>
                    <a:bodyPr/>
                    <a:lstStyle/>
                    <a:p>
                      <a:pPr algn="l" fontAlgn="t"/>
                      <a:r>
                        <a:rPr lang="en-US" sz="900" b="1" i="0" u="none" strike="noStrike">
                          <a:solidFill>
                            <a:srgbClr val="000000"/>
                          </a:solidFill>
                          <a:effectLst/>
                          <a:latin typeface="Calibri" panose="020F0502020204030204" pitchFamily="34" charset="0"/>
                        </a:rPr>
                        <a:t>FG-Stavely-AC-3B</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D1E3E7"/>
                    </a:solidFill>
                  </a:tcPr>
                </a:tc>
                <a:tc>
                  <a:txBody>
                    <a:bodyPr/>
                    <a:lstStyle/>
                    <a:p>
                      <a:pPr algn="ctr" fontAlgn="t"/>
                      <a:r>
                        <a:rPr lang="en-US" sz="900" b="0" i="0" u="none" strike="noStrike" dirty="0">
                          <a:solidFill>
                            <a:srgbClr val="000000"/>
                          </a:solidFill>
                          <a:effectLst/>
                          <a:latin typeface="Calibri" panose="020F0502020204030204" pitchFamily="34" charset="0"/>
                        </a:rPr>
                        <a:t>642500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D1E3E7"/>
                    </a:solidFill>
                  </a:tcPr>
                </a:tc>
                <a:tc>
                  <a:txBody>
                    <a:bodyPr/>
                    <a:lstStyle/>
                    <a:p>
                      <a:pPr algn="ctr" fontAlgn="t"/>
                      <a:r>
                        <a:rPr lang="en-US" sz="900" b="0" i="0" u="none" strike="noStrike">
                          <a:solidFill>
                            <a:srgbClr val="000000"/>
                          </a:solidFill>
                          <a:effectLst/>
                          <a:latin typeface="Calibri" panose="020F0502020204030204" pitchFamily="34" charset="0"/>
                        </a:rPr>
                        <a:t>5834930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D1E3E7"/>
                    </a:solidFill>
                  </a:tcPr>
                </a:tc>
                <a:tc>
                  <a:txBody>
                    <a:bodyPr/>
                    <a:lstStyle/>
                    <a:p>
                      <a:pPr algn="ctr" fontAlgn="t"/>
                      <a:r>
                        <a:rPr lang="en-US" sz="900" b="0" i="0" u="none" strike="noStrike">
                          <a:solidFill>
                            <a:srgbClr val="000000"/>
                          </a:solidFill>
                          <a:effectLst/>
                          <a:latin typeface="Calibri" panose="020F0502020204030204" pitchFamily="34" charset="0"/>
                        </a:rPr>
                        <a:t>110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D1E3E7"/>
                    </a:solidFill>
                  </a:tcPr>
                </a:tc>
                <a:tc>
                  <a:txBody>
                    <a:bodyPr/>
                    <a:lstStyle/>
                    <a:p>
                      <a:pPr algn="ctr" fontAlgn="t"/>
                      <a:r>
                        <a:rPr lang="en-US" sz="900" b="0" i="0" u="none" strike="noStrike">
                          <a:solidFill>
                            <a:srgbClr val="000000"/>
                          </a:solidFill>
                          <a:effectLst/>
                          <a:latin typeface="Calibri" panose="020F0502020204030204" pitchFamily="34" charset="0"/>
                        </a:rPr>
                        <a:t>280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D1E3E7"/>
                    </a:solidFill>
                  </a:tcPr>
                </a:tc>
                <a:tc>
                  <a:txBody>
                    <a:bodyPr/>
                    <a:lstStyle/>
                    <a:p>
                      <a:pPr algn="ctr" fontAlgn="t"/>
                      <a:r>
                        <a:rPr lang="en-US" sz="900" b="0" i="0" u="none" strike="noStrike" dirty="0">
                          <a:solidFill>
                            <a:srgbClr val="000000"/>
                          </a:solidFill>
                          <a:effectLst/>
                          <a:latin typeface="Calibri" panose="020F0502020204030204" pitchFamily="34" charset="0"/>
                        </a:rPr>
                        <a:t>170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D1E3E7"/>
                    </a:solidFill>
                  </a:tcPr>
                </a:tc>
                <a:tc>
                  <a:txBody>
                    <a:bodyPr/>
                    <a:lstStyle/>
                    <a:p>
                      <a:pPr algn="ctr" fontAlgn="t"/>
                      <a:r>
                        <a:rPr lang="en-US" sz="900" b="0" i="0" u="none" strike="noStrike">
                          <a:solidFill>
                            <a:srgbClr val="000000"/>
                          </a:solidFill>
                          <a:effectLst/>
                          <a:latin typeface="Calibri" panose="020F0502020204030204" pitchFamily="34" charset="0"/>
                        </a:rPr>
                        <a:t>0.2</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D1E3E7"/>
                    </a:solidFill>
                  </a:tcPr>
                </a:tc>
                <a:tc>
                  <a:txBody>
                    <a:bodyPr/>
                    <a:lstStyle/>
                    <a:p>
                      <a:pPr algn="l" fontAlgn="t"/>
                      <a:r>
                        <a:rPr lang="en-US" sz="900" b="0" i="0" u="none" strike="noStrike" dirty="0">
                          <a:solidFill>
                            <a:srgbClr val="000000"/>
                          </a:solidFill>
                          <a:effectLst/>
                          <a:latin typeface="Calibri" panose="020F0502020204030204" pitchFamily="34" charset="0"/>
                        </a:rPr>
                        <a:t>Relatively high-scoring target on the edge of sampling. Soils in this area did not highlight a target. They highlighted S-1 to the NNW of AC-3B. Extending </a:t>
                      </a:r>
                      <a:r>
                        <a:rPr lang="en-US" sz="900" b="0" i="0" u="none" strike="noStrike" dirty="0" err="1">
                          <a:solidFill>
                            <a:srgbClr val="000000"/>
                          </a:solidFill>
                          <a:effectLst/>
                          <a:latin typeface="Calibri" panose="020F0502020204030204" pitchFamily="34" charset="0"/>
                        </a:rPr>
                        <a:t>aircore</a:t>
                      </a:r>
                      <a:r>
                        <a:rPr lang="en-US" sz="900" b="0" i="0" u="none" strike="noStrike" dirty="0">
                          <a:solidFill>
                            <a:srgbClr val="000000"/>
                          </a:solidFill>
                          <a:effectLst/>
                          <a:latin typeface="Calibri" panose="020F0502020204030204" pitchFamily="34" charset="0"/>
                        </a:rPr>
                        <a:t> coverage to the west to cover the highest scoring part of this target and north to cover the soils target would help with constraining drill targets in this area.</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D1E3E7"/>
                    </a:solidFill>
                  </a:tcPr>
                </a:tc>
                <a:extLst>
                  <a:ext uri="{0D108BD9-81ED-4DB2-BD59-A6C34878D82A}">
                    <a16:rowId xmlns:a16="http://schemas.microsoft.com/office/drawing/2014/main" val="4090114784"/>
                  </a:ext>
                </a:extLst>
              </a:tr>
              <a:tr h="700493">
                <a:tc>
                  <a:txBody>
                    <a:bodyPr/>
                    <a:lstStyle/>
                    <a:p>
                      <a:pPr algn="l" fontAlgn="t"/>
                      <a:r>
                        <a:rPr lang="en-US" sz="900" b="1" i="0" u="none" strike="noStrike" dirty="0">
                          <a:solidFill>
                            <a:srgbClr val="000000"/>
                          </a:solidFill>
                          <a:effectLst/>
                          <a:latin typeface="Calibri" panose="020F0502020204030204" pitchFamily="34" charset="0"/>
                        </a:rPr>
                        <a:t>FG-Stavely-S-Epi1</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t"/>
                      <a:r>
                        <a:rPr lang="en-US" sz="900" b="0" i="0" u="none" strike="noStrike" dirty="0">
                          <a:solidFill>
                            <a:srgbClr val="000000"/>
                          </a:solidFill>
                          <a:effectLst/>
                          <a:latin typeface="Calibri" panose="020F0502020204030204" pitchFamily="34" charset="0"/>
                        </a:rPr>
                        <a:t>643830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t"/>
                      <a:r>
                        <a:rPr lang="en-US" sz="900" b="0" i="0" u="none" strike="noStrike" dirty="0">
                          <a:solidFill>
                            <a:srgbClr val="000000"/>
                          </a:solidFill>
                          <a:effectLst/>
                          <a:latin typeface="Calibri" panose="020F0502020204030204" pitchFamily="34" charset="0"/>
                        </a:rPr>
                        <a:t>5818120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t"/>
                      <a:r>
                        <a:rPr lang="en-US" sz="900" b="0" i="0" u="none" strike="noStrike" dirty="0">
                          <a:solidFill>
                            <a:srgbClr val="000000"/>
                          </a:solidFill>
                          <a:effectLst/>
                          <a:latin typeface="Calibri" panose="020F0502020204030204" pitchFamily="34" charset="0"/>
                        </a:rPr>
                        <a:t>-1750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t"/>
                      <a:r>
                        <a:rPr lang="en-US" sz="900" b="0" i="0" u="none" strike="noStrike" dirty="0">
                          <a:solidFill>
                            <a:srgbClr val="000000"/>
                          </a:solidFill>
                          <a:effectLst/>
                          <a:latin typeface="Calibri" panose="020F0502020204030204" pitchFamily="34" charset="0"/>
                        </a:rPr>
                        <a:t>220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t"/>
                      <a:r>
                        <a:rPr lang="en-US" sz="900" b="0" i="0" u="none" strike="noStrike" dirty="0">
                          <a:solidFill>
                            <a:srgbClr val="000000"/>
                          </a:solidFill>
                          <a:effectLst/>
                          <a:latin typeface="Calibri" panose="020F0502020204030204" pitchFamily="34" charset="0"/>
                        </a:rPr>
                        <a:t>1970</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t"/>
                      <a:r>
                        <a:rPr lang="en-US" sz="900" b="0" i="0" u="none" strike="noStrike" dirty="0">
                          <a:solidFill>
                            <a:srgbClr val="000000"/>
                          </a:solidFill>
                          <a:effectLst/>
                          <a:latin typeface="Calibri" panose="020F0502020204030204" pitchFamily="34" charset="0"/>
                        </a:rPr>
                        <a:t>0.1</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t"/>
                      <a:r>
                        <a:rPr lang="en-US" sz="900" b="0" i="0" u="none" strike="noStrike" dirty="0">
                          <a:solidFill>
                            <a:srgbClr val="000000"/>
                          </a:solidFill>
                          <a:effectLst/>
                          <a:latin typeface="Calibri" panose="020F0502020204030204" pitchFamily="34" charset="0"/>
                        </a:rPr>
                        <a:t>Very deep target that may be more likely to be an epithermal system. The target scores relatively low, but the area has significant metal enrichment and is probably worth following up.</a:t>
                      </a:r>
                    </a:p>
                  </a:txBody>
                  <a:tcPr marL="7655" marR="7655" marT="7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8898768"/>
                  </a:ext>
                </a:extLst>
              </a:tr>
            </a:tbl>
          </a:graphicData>
        </a:graphic>
      </p:graphicFrame>
    </p:spTree>
    <p:extLst>
      <p:ext uri="{BB962C8B-B14F-4D97-AF65-F5344CB8AC3E}">
        <p14:creationId xmlns:p14="http://schemas.microsoft.com/office/powerpoint/2010/main" val="3910998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3400" y="1752600"/>
            <a:ext cx="3886200" cy="307777"/>
          </a:xfrm>
          <a:prstGeom prst="rect">
            <a:avLst/>
          </a:prstGeom>
          <a:noFill/>
        </p:spPr>
        <p:txBody>
          <a:bodyPr wrap="square" rtlCol="0">
            <a:spAutoFit/>
          </a:bodyPr>
          <a:lstStyle/>
          <a:p>
            <a:r>
              <a:rPr lang="en-US" sz="1400" b="1" dirty="0">
                <a:latin typeface="Trebuchet MS" pitchFamily="34" charset="0"/>
              </a:rPr>
              <a:t>Location map – soils colored by Cu</a:t>
            </a:r>
          </a:p>
        </p:txBody>
      </p:sp>
      <p:sp>
        <p:nvSpPr>
          <p:cNvPr id="13" name="Text Box 14">
            <a:extLst>
              <a:ext uri="{FF2B5EF4-FFF2-40B4-BE49-F238E27FC236}">
                <a16:creationId xmlns:a16="http://schemas.microsoft.com/office/drawing/2014/main" id="{C18A7E02-0875-92AF-C41C-2CC8318F2BC8}"/>
              </a:ext>
            </a:extLst>
          </p:cNvPr>
          <p:cNvSpPr txBox="1">
            <a:spLocks noChangeArrowheads="1"/>
          </p:cNvSpPr>
          <p:nvPr/>
        </p:nvSpPr>
        <p:spPr bwMode="auto">
          <a:xfrm>
            <a:off x="512176" y="7712198"/>
            <a:ext cx="5669184" cy="430887"/>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Figure 1:</a:t>
            </a:r>
            <a:r>
              <a:rPr lang="en-US" sz="1100" spc="10" dirty="0">
                <a:latin typeface="Arial" pitchFamily="34" charset="0"/>
                <a:cs typeface="Arial" pitchFamily="34" charset="0"/>
              </a:rPr>
              <a:t> Location map for the </a:t>
            </a:r>
            <a:r>
              <a:rPr lang="en-US" sz="1100" spc="10" dirty="0" err="1">
                <a:latin typeface="Arial" pitchFamily="34" charset="0"/>
                <a:cs typeface="Arial" pitchFamily="34" charset="0"/>
              </a:rPr>
              <a:t>Stavely</a:t>
            </a:r>
            <a:r>
              <a:rPr lang="en-US" sz="1100" spc="10" dirty="0">
                <a:latin typeface="Arial" pitchFamily="34" charset="0"/>
                <a:cs typeface="Arial" pitchFamily="34" charset="0"/>
              </a:rPr>
              <a:t> project area showing the soil samples as black points and the air core samples as red points.</a:t>
            </a:r>
            <a:endParaRPr lang="en-US" sz="1100" b="1" spc="10" dirty="0">
              <a:latin typeface="Arial" pitchFamily="34" charset="0"/>
              <a:cs typeface="Arial" pitchFamily="34" charset="0"/>
            </a:endParaRPr>
          </a:p>
        </p:txBody>
      </p:sp>
      <p:pic>
        <p:nvPicPr>
          <p:cNvPr id="2" name="Picture 1">
            <a:extLst>
              <a:ext uri="{FF2B5EF4-FFF2-40B4-BE49-F238E27FC236}">
                <a16:creationId xmlns:a16="http://schemas.microsoft.com/office/drawing/2014/main" id="{75FDF7FD-517D-E0E5-7F95-C6D1EF8F21A4}"/>
              </a:ext>
            </a:extLst>
          </p:cNvPr>
          <p:cNvPicPr>
            <a:picLocks noChangeAspect="1"/>
          </p:cNvPicPr>
          <p:nvPr/>
        </p:nvPicPr>
        <p:blipFill>
          <a:blip r:embed="rId3"/>
          <a:stretch>
            <a:fillRect/>
          </a:stretch>
        </p:blipFill>
        <p:spPr>
          <a:xfrm>
            <a:off x="625207" y="2363949"/>
            <a:ext cx="4396058" cy="5179851"/>
          </a:xfrm>
          <a:prstGeom prst="rect">
            <a:avLst/>
          </a:prstGeom>
          <a:ln>
            <a:solidFill>
              <a:schemeClr val="accent1"/>
            </a:solidFill>
          </a:ln>
        </p:spPr>
      </p:pic>
    </p:spTree>
    <p:extLst>
      <p:ext uri="{BB962C8B-B14F-4D97-AF65-F5344CB8AC3E}">
        <p14:creationId xmlns:p14="http://schemas.microsoft.com/office/powerpoint/2010/main" val="2755180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map of red dots&#10;&#10;Description automatically generated">
            <a:extLst>
              <a:ext uri="{FF2B5EF4-FFF2-40B4-BE49-F238E27FC236}">
                <a16:creationId xmlns:a16="http://schemas.microsoft.com/office/drawing/2014/main" id="{59A1F08F-E48E-4FD6-F16B-5EB29E5C06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528" y="2363949"/>
            <a:ext cx="5597122" cy="4462096"/>
          </a:xfrm>
          <a:prstGeom prst="rect">
            <a:avLst/>
          </a:prstGeom>
          <a:ln>
            <a:solidFill>
              <a:schemeClr val="accent1"/>
            </a:solidFill>
          </a:ln>
        </p:spPr>
      </p:pic>
      <p:sp>
        <p:nvSpPr>
          <p:cNvPr id="11" name="TextBox 10"/>
          <p:cNvSpPr txBox="1"/>
          <p:nvPr/>
        </p:nvSpPr>
        <p:spPr>
          <a:xfrm>
            <a:off x="533400" y="1752600"/>
            <a:ext cx="3886200" cy="307777"/>
          </a:xfrm>
          <a:prstGeom prst="rect">
            <a:avLst/>
          </a:prstGeom>
          <a:noFill/>
        </p:spPr>
        <p:txBody>
          <a:bodyPr wrap="square" rtlCol="0">
            <a:spAutoFit/>
          </a:bodyPr>
          <a:lstStyle/>
          <a:p>
            <a:r>
              <a:rPr lang="en-US" sz="1400" b="1" dirty="0">
                <a:latin typeface="Trebuchet MS" pitchFamily="34" charset="0"/>
              </a:rPr>
              <a:t>Location map – soils colored by Cu</a:t>
            </a:r>
          </a:p>
        </p:txBody>
      </p:sp>
      <p:pic>
        <p:nvPicPr>
          <p:cNvPr id="9" name="Picture 8" descr="A screenshot of a test&#10;&#10;Description automatically generated">
            <a:extLst>
              <a:ext uri="{FF2B5EF4-FFF2-40B4-BE49-F238E27FC236}">
                <a16:creationId xmlns:a16="http://schemas.microsoft.com/office/drawing/2014/main" id="{BF1E82EF-391B-C06E-2AF1-1A16B0AC884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923" t="12860" r="28671"/>
          <a:stretch/>
        </p:blipFill>
        <p:spPr>
          <a:xfrm>
            <a:off x="4955458" y="2920182"/>
            <a:ext cx="624347" cy="1032613"/>
          </a:xfrm>
          <a:prstGeom prst="rect">
            <a:avLst/>
          </a:prstGeom>
        </p:spPr>
      </p:pic>
      <p:sp>
        <p:nvSpPr>
          <p:cNvPr id="12" name="Oval 11">
            <a:extLst>
              <a:ext uri="{FF2B5EF4-FFF2-40B4-BE49-F238E27FC236}">
                <a16:creationId xmlns:a16="http://schemas.microsoft.com/office/drawing/2014/main" id="{A27B036E-20FD-BD02-0C1C-0482953D1C94}"/>
              </a:ext>
            </a:extLst>
          </p:cNvPr>
          <p:cNvSpPr/>
          <p:nvPr/>
        </p:nvSpPr>
        <p:spPr>
          <a:xfrm>
            <a:off x="2819400" y="2971800"/>
            <a:ext cx="609600" cy="762000"/>
          </a:xfrm>
          <a:prstGeom prst="ellipse">
            <a:avLst/>
          </a:prstGeom>
          <a:noFill/>
          <a:ln w="38100">
            <a:solidFill>
              <a:srgbClr val="FD2F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4">
            <a:extLst>
              <a:ext uri="{FF2B5EF4-FFF2-40B4-BE49-F238E27FC236}">
                <a16:creationId xmlns:a16="http://schemas.microsoft.com/office/drawing/2014/main" id="{C18A7E02-0875-92AF-C41C-2CC8318F2BC8}"/>
              </a:ext>
            </a:extLst>
          </p:cNvPr>
          <p:cNvSpPr txBox="1">
            <a:spLocks noChangeArrowheads="1"/>
          </p:cNvSpPr>
          <p:nvPr/>
        </p:nvSpPr>
        <p:spPr bwMode="auto">
          <a:xfrm>
            <a:off x="512176" y="6943636"/>
            <a:ext cx="5669184" cy="1107996"/>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Figure 2A:</a:t>
            </a:r>
            <a:r>
              <a:rPr lang="en-US" sz="1100" spc="10" dirty="0">
                <a:latin typeface="Arial" pitchFamily="34" charset="0"/>
                <a:cs typeface="Arial" pitchFamily="34" charset="0"/>
              </a:rPr>
              <a:t> Soil sample locations for the </a:t>
            </a:r>
            <a:r>
              <a:rPr lang="en-US" sz="1100" spc="10" dirty="0" err="1">
                <a:latin typeface="Arial" pitchFamily="34" charset="0"/>
                <a:cs typeface="Arial" pitchFamily="34" charset="0"/>
              </a:rPr>
              <a:t>Stavely</a:t>
            </a:r>
            <a:r>
              <a:rPr lang="en-US" sz="1100" spc="10" dirty="0">
                <a:latin typeface="Arial" pitchFamily="34" charset="0"/>
                <a:cs typeface="Arial" pitchFamily="34" charset="0"/>
              </a:rPr>
              <a:t> project area colored by Cu concentration. The area in the magenta oval shows significant enrichment in several metals. The area is a relatively low scoring target because the element zonation does not match the idealized porphyry model. This could be caused by issues using the internal statistics of the soil dataset to determine thresholds. It could also be caused by tilting of a system.</a:t>
            </a:r>
            <a:endParaRPr lang="en-US" sz="1100" b="1" spc="10" dirty="0">
              <a:latin typeface="Arial" pitchFamily="34" charset="0"/>
              <a:cs typeface="Arial" pitchFamily="34" charset="0"/>
            </a:endParaRPr>
          </a:p>
        </p:txBody>
      </p:sp>
    </p:spTree>
    <p:extLst>
      <p:ext uri="{BB962C8B-B14F-4D97-AF65-F5344CB8AC3E}">
        <p14:creationId xmlns:p14="http://schemas.microsoft.com/office/powerpoint/2010/main" val="3837427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red dots&#10;&#10;Description automatically generated">
            <a:extLst>
              <a:ext uri="{FF2B5EF4-FFF2-40B4-BE49-F238E27FC236}">
                <a16:creationId xmlns:a16="http://schemas.microsoft.com/office/drawing/2014/main" id="{F36C78DC-A03F-A2E8-A47C-A33602361E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528" y="2363949"/>
            <a:ext cx="5597122" cy="4462096"/>
          </a:xfrm>
          <a:prstGeom prst="rect">
            <a:avLst/>
          </a:prstGeom>
          <a:ln>
            <a:solidFill>
              <a:schemeClr val="accent1"/>
            </a:solidFill>
          </a:ln>
        </p:spPr>
      </p:pic>
      <p:sp>
        <p:nvSpPr>
          <p:cNvPr id="11" name="TextBox 10"/>
          <p:cNvSpPr txBox="1"/>
          <p:nvPr/>
        </p:nvSpPr>
        <p:spPr>
          <a:xfrm>
            <a:off x="533400" y="1752600"/>
            <a:ext cx="3886200" cy="307777"/>
          </a:xfrm>
          <a:prstGeom prst="rect">
            <a:avLst/>
          </a:prstGeom>
          <a:noFill/>
        </p:spPr>
        <p:txBody>
          <a:bodyPr wrap="square" rtlCol="0">
            <a:spAutoFit/>
          </a:bodyPr>
          <a:lstStyle/>
          <a:p>
            <a:r>
              <a:rPr lang="en-US" sz="1400" b="1" dirty="0">
                <a:latin typeface="Trebuchet MS" pitchFamily="34" charset="0"/>
              </a:rPr>
              <a:t>Location map – soils colored by Bi</a:t>
            </a:r>
          </a:p>
        </p:txBody>
      </p:sp>
      <p:sp>
        <p:nvSpPr>
          <p:cNvPr id="31" name="Text Box 14"/>
          <p:cNvSpPr txBox="1">
            <a:spLocks noChangeArrowheads="1"/>
          </p:cNvSpPr>
          <p:nvPr/>
        </p:nvSpPr>
        <p:spPr bwMode="auto">
          <a:xfrm>
            <a:off x="512176" y="6943636"/>
            <a:ext cx="5669184" cy="769441"/>
          </a:xfrm>
          <a:prstGeom prst="rect">
            <a:avLst/>
          </a:prstGeom>
          <a:noFill/>
          <a:ln w="9525">
            <a:noFill/>
            <a:miter lim="800000"/>
            <a:headEnd/>
            <a:tailEnd/>
          </a:ln>
          <a:effectLst/>
        </p:spPr>
        <p:txBody>
          <a:bodyPr wrap="square">
            <a:spAutoFit/>
          </a:bodyPr>
          <a:lstStyle/>
          <a:p>
            <a:r>
              <a:rPr lang="en-US" sz="1100" b="1" spc="10" dirty="0">
                <a:latin typeface="Arial" pitchFamily="34" charset="0"/>
                <a:cs typeface="Arial" pitchFamily="34" charset="0"/>
              </a:rPr>
              <a:t>Figure 2B:</a:t>
            </a:r>
            <a:r>
              <a:rPr lang="en-US" sz="1100" spc="10" dirty="0">
                <a:latin typeface="Arial" pitchFamily="34" charset="0"/>
                <a:cs typeface="Arial" pitchFamily="34" charset="0"/>
              </a:rPr>
              <a:t> Soil sample locations for the </a:t>
            </a:r>
            <a:r>
              <a:rPr lang="en-US" sz="1100" spc="10" dirty="0" err="1">
                <a:latin typeface="Arial" pitchFamily="34" charset="0"/>
                <a:cs typeface="Arial" pitchFamily="34" charset="0"/>
              </a:rPr>
              <a:t>Stavely</a:t>
            </a:r>
            <a:r>
              <a:rPr lang="en-US" sz="1100" spc="10" dirty="0">
                <a:latin typeface="Arial" pitchFamily="34" charset="0"/>
                <a:cs typeface="Arial" pitchFamily="34" charset="0"/>
              </a:rPr>
              <a:t> project area colored by Bi concentration. The area in the magenta oval showed Cu enrichment. Copper and Bi should not be enriched in the same part of the system. This leads to a lower score in the area despite there being clear metal enrichment.</a:t>
            </a:r>
            <a:endParaRPr lang="en-US" sz="1100" b="1" spc="10" dirty="0">
              <a:latin typeface="Arial" pitchFamily="34" charset="0"/>
              <a:cs typeface="Arial" pitchFamily="34" charset="0"/>
            </a:endParaRPr>
          </a:p>
        </p:txBody>
      </p:sp>
      <p:pic>
        <p:nvPicPr>
          <p:cNvPr id="6" name="Picture 5" descr="A screenshot of a test&#10;&#10;Description automatically generated">
            <a:extLst>
              <a:ext uri="{FF2B5EF4-FFF2-40B4-BE49-F238E27FC236}">
                <a16:creationId xmlns:a16="http://schemas.microsoft.com/office/drawing/2014/main" id="{1F19DC24-5EFE-CFD9-9DAD-8053F35244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348" t="14737" r="25350"/>
          <a:stretch/>
        </p:blipFill>
        <p:spPr>
          <a:xfrm>
            <a:off x="4940710" y="2920182"/>
            <a:ext cx="679720" cy="1032613"/>
          </a:xfrm>
          <a:prstGeom prst="rect">
            <a:avLst/>
          </a:prstGeom>
        </p:spPr>
      </p:pic>
      <p:sp>
        <p:nvSpPr>
          <p:cNvPr id="7" name="Oval 6">
            <a:extLst>
              <a:ext uri="{FF2B5EF4-FFF2-40B4-BE49-F238E27FC236}">
                <a16:creationId xmlns:a16="http://schemas.microsoft.com/office/drawing/2014/main" id="{51C03C4D-339E-E15C-3C96-7DEBECB7FD7E}"/>
              </a:ext>
            </a:extLst>
          </p:cNvPr>
          <p:cNvSpPr/>
          <p:nvPr/>
        </p:nvSpPr>
        <p:spPr>
          <a:xfrm>
            <a:off x="2819400" y="2971800"/>
            <a:ext cx="609600" cy="762000"/>
          </a:xfrm>
          <a:prstGeom prst="ellipse">
            <a:avLst/>
          </a:prstGeom>
          <a:noFill/>
          <a:ln w="38100">
            <a:solidFill>
              <a:srgbClr val="FD2F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217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263083</TotalTime>
  <Words>3047</Words>
  <Application>Microsoft Office PowerPoint</Application>
  <PresentationFormat>A4 Paper (210x297 mm)</PresentationFormat>
  <Paragraphs>304</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Nova</vt:lpstr>
      <vt:lpstr>Calibri</vt:lpstr>
      <vt:lpstr>Daytona</vt:lpstr>
      <vt:lpstr>Trebuchet MS</vt:lpstr>
      <vt:lpstr>Office Theme</vt:lpstr>
      <vt:lpstr>3D porphyry footprint modeling of air-core and soil geochemistry data, Stavely, Victoria  Stavely Minerals Ltd September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dc:creator>
  <cp:lastModifiedBy>Angela Van Leen</cp:lastModifiedBy>
  <cp:revision>1838</cp:revision>
  <cp:lastPrinted>2023-09-11T21:40:04Z</cp:lastPrinted>
  <dcterms:created xsi:type="dcterms:W3CDTF">2008-04-29T19:48:06Z</dcterms:created>
  <dcterms:modified xsi:type="dcterms:W3CDTF">2023-11-13T01:34:32Z</dcterms:modified>
</cp:coreProperties>
</file>